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1" r:id="rId1"/>
  </p:sldMasterIdLst>
  <p:notesMasterIdLst>
    <p:notesMasterId r:id="rId20"/>
  </p:notesMasterIdLst>
  <p:handoutMasterIdLst>
    <p:handoutMasterId r:id="rId21"/>
  </p:handoutMasterIdLst>
  <p:sldIdLst>
    <p:sldId id="261" r:id="rId2"/>
    <p:sldId id="283" r:id="rId3"/>
    <p:sldId id="279" r:id="rId4"/>
    <p:sldId id="282" r:id="rId5"/>
    <p:sldId id="262" r:id="rId6"/>
    <p:sldId id="263" r:id="rId7"/>
    <p:sldId id="275" r:id="rId8"/>
    <p:sldId id="264" r:id="rId9"/>
    <p:sldId id="265" r:id="rId10"/>
    <p:sldId id="276" r:id="rId11"/>
    <p:sldId id="277" r:id="rId12"/>
    <p:sldId id="280" r:id="rId13"/>
    <p:sldId id="281" r:id="rId14"/>
    <p:sldId id="285" r:id="rId15"/>
    <p:sldId id="287" r:id="rId16"/>
    <p:sldId id="288" r:id="rId17"/>
    <p:sldId id="289" r:id="rId18"/>
    <p:sldId id="29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8F"/>
    <a:srgbClr val="000000"/>
    <a:srgbClr val="EEC71D"/>
    <a:srgbClr val="063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102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CCDB8-0873-5A41-9437-AA915C14F0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199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0T10:48:47.8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24575,'553'0'-1365,"-527"0"-5461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3DBCF1-600D-9A46-8471-F364B978D2F8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F4E8D-D3A6-6D4B-B5FA-DF3BF9608D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1134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647693" y="1098902"/>
            <a:ext cx="8496307" cy="5759098"/>
          </a:xfrm>
          <a:prstGeom prst="rect">
            <a:avLst/>
          </a:prstGeom>
          <a:solidFill>
            <a:srgbClr val="06387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9670" y="1371600"/>
            <a:ext cx="7624729" cy="1927225"/>
          </a:xfrm>
        </p:spPr>
        <p:txBody>
          <a:bodyPr anchor="b">
            <a:noAutofit/>
          </a:bodyPr>
          <a:lstStyle>
            <a:lvl1pPr>
              <a:defRPr sz="5400" cap="all" baseline="0">
                <a:solidFill>
                  <a:schemeClr val="bg1"/>
                </a:solidFill>
              </a:defRPr>
            </a:lvl1pPr>
          </a:lstStyle>
          <a:p>
            <a:r>
              <a:rPr lang="ta-I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9670" y="3505200"/>
            <a:ext cx="617693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 dirty="0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09671" y="3398520"/>
            <a:ext cx="7624729" cy="1588"/>
          </a:xfrm>
          <a:prstGeom prst="line">
            <a:avLst/>
          </a:prstGeom>
          <a:ln w="19050">
            <a:solidFill>
              <a:srgbClr val="EEC7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376-D1FD-4FB2-8EA9-1D57CB8B65F8}" type="datetime4">
              <a:rPr lang="hr-HR" smtClean="0"/>
              <a:t>5. studenog 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09671" y="496052"/>
            <a:ext cx="6915473" cy="272053"/>
          </a:xfrm>
          <a:prstGeom prst="rect">
            <a:avLst/>
          </a:prstGeom>
        </p:spPr>
        <p:txBody>
          <a:bodyPr/>
          <a:lstStyle/>
          <a:p>
            <a:r>
              <a:rPr lang="ro-RO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25922"/>
            <a:ext cx="2057400" cy="5351077"/>
          </a:xfrm>
        </p:spPr>
        <p:txBody>
          <a:bodyPr vert="eaVert" anchor="b"/>
          <a:lstStyle/>
          <a:p>
            <a:r>
              <a:rPr lang="ta-I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9670" y="1125922"/>
            <a:ext cx="5719729" cy="5351077"/>
          </a:xfrm>
        </p:spPr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D5AC-203E-4281-96E5-878EB2AE9841}" type="datetime4">
              <a:rPr lang="hr-HR" smtClean="0"/>
              <a:t>5. studenog 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09671" y="496052"/>
            <a:ext cx="6915473" cy="272053"/>
          </a:xfrm>
          <a:prstGeom prst="rect">
            <a:avLst/>
          </a:prstGeom>
        </p:spPr>
        <p:txBody>
          <a:bodyPr/>
          <a:lstStyle/>
          <a:p>
            <a:r>
              <a:rPr lang="ro-RO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dirty="0"/>
              <a:t>07.11.2023.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1" y="2362200"/>
            <a:ext cx="7585042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a-I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671" y="4626864"/>
            <a:ext cx="7585042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06387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DF02C-1D30-446F-B755-B4821D535EA7}" type="datetime4">
              <a:rPr lang="hr-HR" smtClean="0"/>
              <a:t>5. studenog 2025.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09671" y="496052"/>
            <a:ext cx="6915473" cy="272053"/>
          </a:xfrm>
          <a:prstGeom prst="rect">
            <a:avLst/>
          </a:prstGeom>
        </p:spPr>
        <p:txBody>
          <a:bodyPr/>
          <a:lstStyle/>
          <a:p>
            <a:r>
              <a:rPr lang="ro-RO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09671" y="4601020"/>
            <a:ext cx="7670449" cy="0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1" y="1104900"/>
            <a:ext cx="7930242" cy="820659"/>
          </a:xfrm>
        </p:spPr>
        <p:txBody>
          <a:bodyPr/>
          <a:lstStyle/>
          <a:p>
            <a:r>
              <a:rPr lang="ta-I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9671" y="1925559"/>
            <a:ext cx="3854846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7697" y="1925559"/>
            <a:ext cx="3832216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0486-DCEC-467A-BD2B-124760604CE8}" type="datetime4">
              <a:rPr lang="hr-HR" smtClean="0"/>
              <a:t>5. studenog 2025.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09671" y="496052"/>
            <a:ext cx="6915473" cy="272053"/>
          </a:xfrm>
          <a:prstGeom prst="rect">
            <a:avLst/>
          </a:prstGeom>
        </p:spPr>
        <p:txBody>
          <a:bodyPr/>
          <a:lstStyle/>
          <a:p>
            <a:r>
              <a:rPr lang="ro-RO"/>
              <a:t>Ime Prezime titul.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0" y="1104900"/>
            <a:ext cx="7966269" cy="891381"/>
          </a:xfrm>
        </p:spPr>
        <p:txBody>
          <a:bodyPr/>
          <a:lstStyle>
            <a:lvl1pPr>
              <a:defRPr/>
            </a:lvl1pPr>
          </a:lstStyle>
          <a:p>
            <a:r>
              <a:rPr lang="ta-I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085" y="1996281"/>
            <a:ext cx="3852262" cy="73936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638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671" y="2735644"/>
            <a:ext cx="38522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6703" y="1996281"/>
            <a:ext cx="3859236" cy="7393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6387C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6703" y="2735644"/>
            <a:ext cx="38592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68447-26C7-43C0-9D3F-8CAF4C9FC6B6}" type="datetime4">
              <a:rPr lang="hr-HR" smtClean="0"/>
              <a:t>5. studenog 2025.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09671" y="496052"/>
            <a:ext cx="6915473" cy="272053"/>
          </a:xfrm>
          <a:prstGeom prst="rect">
            <a:avLst/>
          </a:prstGeom>
        </p:spPr>
        <p:txBody>
          <a:bodyPr/>
          <a:lstStyle/>
          <a:p>
            <a:r>
              <a:rPr lang="ro-RO"/>
              <a:t>Ime Prezime titul.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533843" y="4331955"/>
            <a:ext cx="4709160" cy="794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595E5-589E-4BEB-A787-7D70898078EE}" type="datetime4">
              <a:rPr lang="hr-HR" smtClean="0"/>
              <a:t>5. studenog 2025.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09671" y="496052"/>
            <a:ext cx="6915473" cy="272053"/>
          </a:xfrm>
          <a:prstGeom prst="rect">
            <a:avLst/>
          </a:prstGeom>
        </p:spPr>
        <p:txBody>
          <a:bodyPr/>
          <a:lstStyle/>
          <a:p>
            <a:r>
              <a:rPr lang="ro-RO"/>
              <a:t>Ime Prezime titul.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1618C-A4AC-4D0C-A9B2-4344960BD55D}" type="datetime4">
              <a:rPr lang="hr-HR" smtClean="0"/>
              <a:t>5. studenog 2025.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09671" y="496052"/>
            <a:ext cx="6915473" cy="272053"/>
          </a:xfrm>
          <a:prstGeom prst="rect">
            <a:avLst/>
          </a:prstGeom>
        </p:spPr>
        <p:txBody>
          <a:bodyPr/>
          <a:lstStyle/>
          <a:p>
            <a:r>
              <a:rPr lang="ro-RO"/>
              <a:t>Ime Prezime titul.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9412" y="1098730"/>
            <a:ext cx="5417387" cy="54676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4D82F-1A1A-42E5-A9AE-4033668FE321}" type="datetime4">
              <a:rPr lang="hr-HR" smtClean="0"/>
              <a:t>5. studenog 2025.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09671" y="496052"/>
            <a:ext cx="6915473" cy="272053"/>
          </a:xfrm>
          <a:prstGeom prst="rect">
            <a:avLst/>
          </a:prstGeom>
        </p:spPr>
        <p:txBody>
          <a:bodyPr/>
          <a:lstStyle/>
          <a:p>
            <a:r>
              <a:rPr lang="ro-RO"/>
              <a:t>Ime Prezime titul.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365163" y="3886857"/>
            <a:ext cx="5577840" cy="1588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02529" y="109873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a-IN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905513" y="2468023"/>
            <a:ext cx="2139696" cy="409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687" y="1098731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a-I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60407" y="1098730"/>
            <a:ext cx="5502592" cy="5467655"/>
          </a:xfrm>
          <a:solidFill>
            <a:schemeClr val="bg2"/>
          </a:solidFill>
          <a:ln w="76200">
            <a:noFill/>
            <a:miter lim="800000"/>
          </a:ln>
          <a:effectLst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a-IN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671" y="2468024"/>
            <a:ext cx="2139696" cy="409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43801-C034-4ECD-8FE9-2F1DF779BDB2}" type="datetime4">
              <a:rPr lang="hr-HR" smtClean="0"/>
              <a:t>5. studenog 2025.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09671" y="496052"/>
            <a:ext cx="6915473" cy="272053"/>
          </a:xfrm>
          <a:prstGeom prst="rect">
            <a:avLst/>
          </a:prstGeom>
        </p:spPr>
        <p:txBody>
          <a:bodyPr/>
          <a:lstStyle/>
          <a:p>
            <a:r>
              <a:rPr lang="ro-RO"/>
              <a:t>Ime Prezime titul.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9672" y="1104900"/>
            <a:ext cx="7777128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a-I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672" y="2171699"/>
            <a:ext cx="7777128" cy="4430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639473" y="-1"/>
            <a:ext cx="8504528" cy="954783"/>
          </a:xfrm>
          <a:prstGeom prst="rect">
            <a:avLst/>
          </a:prstGeom>
          <a:solidFill>
            <a:srgbClr val="06387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9671" y="108735"/>
            <a:ext cx="2724473" cy="2720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EEC71D"/>
                </a:solidFill>
              </a:defRPr>
            </a:lvl1pPr>
          </a:lstStyle>
          <a:p>
            <a:r>
              <a:rPr lang="hr-HR" dirty="0"/>
              <a:t>07.11.2023.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1345" y="496052"/>
            <a:ext cx="785455" cy="272053"/>
          </a:xfrm>
          <a:prstGeom prst="rect">
            <a:avLst/>
          </a:prstGeom>
          <a:effectLst/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EEC71D"/>
                </a:solidFill>
              </a:defRPr>
            </a:lvl1pPr>
          </a:lstStyle>
          <a:p>
            <a:fld id="{BD0FAA5D-638D-384F-AEC0-83E979D27EC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HR.wm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95170" cy="388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4B8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hr-HR" sz="3500" b="0" i="0" u="none" strike="noStrike" baseline="0" dirty="0">
                <a:solidFill>
                  <a:srgbClr val="FFFFFF"/>
                </a:solidFill>
                <a:latin typeface="Arial" panose="020B0604020202020204" pitchFamily="34" charset="0"/>
              </a:rPr>
              <a:t>odbor za osiguravanje i unapređivanje kvalitete</a:t>
            </a:r>
            <a:endParaRPr lang="en-US" sz="3500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636E276-2FF8-4310-96CF-D958C003F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3678" y="3733800"/>
            <a:ext cx="6176930" cy="1752600"/>
          </a:xfrm>
        </p:spPr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Sjednica FV 10.11.2025.</a:t>
            </a:r>
            <a:endParaRPr lang="en-US" dirty="0">
              <a:solidFill>
                <a:schemeClr val="bg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79780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C8F91-7E99-5B8A-A9CA-FB1995823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Ukupan broj studenata prijediplomskog, diplomskog i integriranog studija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4DFC5-97A0-1A30-4814-A178FF3C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Završili u </a:t>
            </a:r>
            <a:r>
              <a:rPr lang="hr-HR" dirty="0" err="1"/>
              <a:t>ak.god</a:t>
            </a:r>
            <a:r>
              <a:rPr lang="hr-HR" dirty="0"/>
              <a:t>. 24/25, upisali u </a:t>
            </a:r>
            <a:r>
              <a:rPr lang="hr-HR" dirty="0" err="1"/>
              <a:t>ak.god</a:t>
            </a:r>
            <a:r>
              <a:rPr lang="hr-HR" dirty="0"/>
              <a:t>. 25/26</a:t>
            </a:r>
          </a:p>
          <a:p>
            <a:endParaRPr lang="hr-HR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09FC68-FA00-8803-47DD-42FC0C05F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054" y="2883311"/>
            <a:ext cx="3846714" cy="2704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739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C8F91-7E99-5B8A-A9CA-FB1995823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Ukupan broj studenata prijediplomskog, diplomskog i integriranog studija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562ABF-FED8-CE9F-DCA6-6497D14131CA}"/>
              </a:ext>
            </a:extLst>
          </p:cNvPr>
          <p:cNvSpPr txBox="1"/>
          <p:nvPr/>
        </p:nvSpPr>
        <p:spPr>
          <a:xfrm>
            <a:off x="3685032" y="4794465"/>
            <a:ext cx="552297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/>
              <a:t>Redovni: 1228</a:t>
            </a:r>
          </a:p>
          <a:p>
            <a:r>
              <a:rPr lang="hr-HR" sz="1500" dirty="0"/>
              <a:t>Izvanredni: 694</a:t>
            </a:r>
          </a:p>
          <a:p>
            <a:r>
              <a:rPr lang="hr-HR" sz="1500" dirty="0"/>
              <a:t>Ukupno: 1922</a:t>
            </a:r>
          </a:p>
          <a:p>
            <a:endParaRPr lang="hr-HR" sz="1500" dirty="0"/>
          </a:p>
          <a:p>
            <a:r>
              <a:rPr lang="hr-HR" sz="1500" dirty="0"/>
              <a:t>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0CB2E7B-67E4-8742-446C-B0668AAD3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436" y="2293490"/>
            <a:ext cx="8216108" cy="2095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913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3B3879E-0D15-F333-C82E-D960D016F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3D07C6-C930-30A3-3E61-C2B0E0D25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52" y="1190312"/>
            <a:ext cx="8265200" cy="4714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282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A2750-4F98-E7E8-ACE6-E115690E5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6EB224D-87EF-E9CD-BE01-327F5600A1AB}"/>
                  </a:ext>
                </a:extLst>
              </p14:cNvPr>
              <p14:cNvContentPartPr/>
              <p14:nvPr/>
            </p14:nvContentPartPr>
            <p14:xfrm>
              <a:off x="4645008" y="5239656"/>
              <a:ext cx="20880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6EB224D-87EF-E9CD-BE01-327F5600A1A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636368" y="5230656"/>
                <a:ext cx="22644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B1BDB5A-8407-ED99-ADB2-ABECC87822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909638" y="2176457"/>
            <a:ext cx="7777162" cy="4421199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B2EC416-9326-60D0-AA6E-004F7B0C59C3}"/>
              </a:ext>
            </a:extLst>
          </p:cNvPr>
          <p:cNvSpPr/>
          <p:nvPr/>
        </p:nvSpPr>
        <p:spPr>
          <a:xfrm>
            <a:off x="5556504" y="5602152"/>
            <a:ext cx="347472" cy="30189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E3565F9-6F06-3F53-61B6-601720CAE54D}"/>
              </a:ext>
            </a:extLst>
          </p:cNvPr>
          <p:cNvCxnSpPr/>
          <p:nvPr/>
        </p:nvCxnSpPr>
        <p:spPr>
          <a:xfrm>
            <a:off x="2231136" y="4035552"/>
            <a:ext cx="62788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4244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45E3D-9ADE-BA5B-55C2-F4BBDE0E1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Godišnje izvješće o radu Odbora za osiguravanje i unapređivanje kvalitete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20647-99E9-1D57-5373-5F04A6152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Broj sjednica u akademskoj godini 2024./2025.</a:t>
            </a:r>
          </a:p>
          <a:p>
            <a:pPr lvl="1"/>
            <a:r>
              <a:rPr lang="hr-HR" dirty="0"/>
              <a:t>7 sjednica (2 elektronske)</a:t>
            </a:r>
          </a:p>
          <a:p>
            <a:r>
              <a:rPr lang="hr-HR" dirty="0"/>
              <a:t>Aktivnosti: </a:t>
            </a:r>
            <a:r>
              <a:rPr lang="hr-HR" dirty="0">
                <a:solidFill>
                  <a:srgbClr val="292934"/>
                </a:solidFill>
                <a:latin typeface="Arial MT"/>
                <a:cs typeface="Arial MT"/>
              </a:rPr>
              <a:t>usvajanje zahtjeva za akreditaciju programa cjeloživotnog učenja; usvajanje rezultata studentskih anketa; izrada protokola za proces uvođenja pedagoških inovacija</a:t>
            </a:r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90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68C37-D7C1-FC5E-F179-F61B1E5DC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B94BE-0D3E-F07B-F1F5-322896282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Izlaznost na anketu</a:t>
            </a:r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D674C44-EA56-F492-F6B5-3ADD664AFD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374289"/>
              </p:ext>
            </p:extLst>
          </p:nvPr>
        </p:nvGraphicFramePr>
        <p:xfrm>
          <a:off x="909672" y="2623723"/>
          <a:ext cx="6754032" cy="4234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Worksheet" r:id="rId3" imgW="12687430" imgH="7210598" progId="Excel.Sheet.12">
                  <p:embed/>
                </p:oleObj>
              </mc:Choice>
              <mc:Fallback>
                <p:oleObj name="Worksheet" r:id="rId3" imgW="12687430" imgH="7210598" progId="Excel.Sheet.12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9672" y="2623723"/>
                        <a:ext cx="6754032" cy="42342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1008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40670987-2631-8C65-3554-26815B7D2362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616916"/>
              </p:ext>
            </p:extLst>
          </p:nvPr>
        </p:nvGraphicFramePr>
        <p:xfrm>
          <a:off x="909672" y="1452372"/>
          <a:ext cx="6905400" cy="5002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Worksheet" r:id="rId3" imgW="9953600" imgH="7210598" progId="Excel.Sheet.12">
                  <p:embed/>
                </p:oleObj>
              </mc:Choice>
              <mc:Fallback>
                <p:oleObj name="Worksheet" r:id="rId3" imgW="9953600" imgH="7210598" progId="Excel.Sheet.12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9672" y="1452372"/>
                        <a:ext cx="6905400" cy="50022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0561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CD5B3-B59F-6665-B5DC-C8CA434FF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DEEAF-AA6D-BFFF-4660-BABC8536C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/>
              <a:t>Najbolje ocjenjeni profesori i asistenti</a:t>
            </a:r>
            <a:br>
              <a:rPr lang="hr-HR" dirty="0"/>
            </a:br>
            <a:r>
              <a:rPr lang="hr-HR" sz="2800" dirty="0" err="1"/>
              <a:t>ak.god</a:t>
            </a:r>
            <a:r>
              <a:rPr lang="hr-HR" sz="2800" dirty="0"/>
              <a:t>. 2024/2025</a:t>
            </a: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091A4C2-2E55-25A9-D443-F969017E7C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Zimski semestar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04E8C71-3D62-DD1D-19DF-39A522512D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Ljetni semestar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24B019-3F8F-9876-74BB-9CC4EA6F28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92804" y="2754312"/>
            <a:ext cx="2060753" cy="2902776"/>
          </a:xfrm>
        </p:spPr>
        <p:txBody>
          <a:bodyPr>
            <a:normAutofit fontScale="55000" lnSpcReduction="20000"/>
          </a:bodyPr>
          <a:lstStyle/>
          <a:p>
            <a:endParaRPr lang="hr-HR" sz="1800" dirty="0">
              <a:solidFill>
                <a:srgbClr val="004B8F"/>
              </a:solidFill>
              <a:effectLst/>
              <a:latin typeface="+mj-lt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Ana Babić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Ana Bobinac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Ana Malnar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Anamarija Zron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Antonija Petrlić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Danijela Sokolić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Daria Maravić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Dario Maradin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Davor Mance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Davorin Balaž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Dunja Škalamera-Alilović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Helga Pavlić Skender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Heri Bezić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Iva Zdrilić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Ivan Gržeta</a:t>
            </a:r>
          </a:p>
          <a:p>
            <a:r>
              <a:rPr lang="hr-HR" sz="1800" dirty="0">
                <a:solidFill>
                  <a:srgbClr val="004B8F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Jana Katunar</a:t>
            </a:r>
          </a:p>
          <a:p>
            <a:endParaRPr lang="hr-HR" sz="1800" dirty="0">
              <a:effectLst/>
              <a:latin typeface="+mj-lt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0549D0-2FF5-0D7C-0DEF-AEE12A7BE69D}"/>
              </a:ext>
            </a:extLst>
          </p:cNvPr>
          <p:cNvSpPr txBox="1"/>
          <p:nvPr/>
        </p:nvSpPr>
        <p:spPr>
          <a:xfrm>
            <a:off x="6798210" y="2905950"/>
            <a:ext cx="21720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Jelena Jardas Antonić</a:t>
            </a:r>
          </a:p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Kristina Kaštelan</a:t>
            </a:r>
          </a:p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Lara Jelenc</a:t>
            </a:r>
          </a:p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Matea </a:t>
            </a:r>
            <a:r>
              <a:rPr lang="hr-HR" sz="1000" dirty="0" err="1">
                <a:solidFill>
                  <a:srgbClr val="004B8F"/>
                </a:solidFill>
                <a:latin typeface="+mj-lt"/>
              </a:rPr>
              <a:t>Šipura</a:t>
            </a:r>
            <a:endParaRPr lang="hr-HR" sz="1000" dirty="0">
              <a:solidFill>
                <a:srgbClr val="004B8F"/>
              </a:solidFill>
              <a:latin typeface="+mj-lt"/>
            </a:endParaRPr>
          </a:p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Matea </a:t>
            </a:r>
            <a:r>
              <a:rPr lang="hr-HR" sz="1000" dirty="0" err="1">
                <a:solidFill>
                  <a:srgbClr val="004B8F"/>
                </a:solidFill>
                <a:latin typeface="+mj-lt"/>
              </a:rPr>
              <a:t>Šipura</a:t>
            </a:r>
            <a:endParaRPr lang="hr-HR" sz="1000" dirty="0">
              <a:solidFill>
                <a:srgbClr val="004B8F"/>
              </a:solidFill>
              <a:latin typeface="+mj-lt"/>
            </a:endParaRPr>
          </a:p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Mirjana Grčić Fabić</a:t>
            </a:r>
          </a:p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Nika Stipetić Kalinić</a:t>
            </a:r>
          </a:p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Petra Adelajda Zaninović</a:t>
            </a:r>
          </a:p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Stella Suljić Nikolaj</a:t>
            </a:r>
          </a:p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Tomislav Galović</a:t>
            </a:r>
          </a:p>
          <a:p>
            <a:pPr marL="182880" indent="-182880" defTabSz="9144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hr-HR" sz="1000" dirty="0">
                <a:solidFill>
                  <a:srgbClr val="004B8F"/>
                </a:solidFill>
                <a:latin typeface="+mj-lt"/>
              </a:rPr>
              <a:t>Vesna Buterin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BCA92C00-C2F2-2E1E-33B8-A30CEB4C8D0F}"/>
              </a:ext>
            </a:extLst>
          </p:cNvPr>
          <p:cNvSpPr txBox="1">
            <a:spLocks/>
          </p:cNvSpPr>
          <p:nvPr/>
        </p:nvSpPr>
        <p:spPr>
          <a:xfrm>
            <a:off x="452982" y="2727357"/>
            <a:ext cx="2103120" cy="402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Ana Marija Filipas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Ana Marija Sikirić Simčić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Anamarija Zron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Andrea Arbula Blecich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Antonija Petrlić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Daniela Ježić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Davorin Balaž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Elma Sinanović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Helga Pavlić Skender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Iva Zdrilić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Ivan Gržeta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Ivan Uroda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Ivana Barbieri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Ivana First Komen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Jasmina Dlačić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900" dirty="0">
                <a:solidFill>
                  <a:srgbClr val="004B8F"/>
                </a:solidFill>
                <a:latin typeface="+mj-lt"/>
              </a:rPr>
              <a:t>Josip Čičak</a:t>
            </a: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2A1C352-53EB-AC42-266B-562517C243A1}"/>
              </a:ext>
            </a:extLst>
          </p:cNvPr>
          <p:cNvSpPr txBox="1">
            <a:spLocks/>
          </p:cNvSpPr>
          <p:nvPr/>
        </p:nvSpPr>
        <p:spPr>
          <a:xfrm>
            <a:off x="2392212" y="2719070"/>
            <a:ext cx="2103120" cy="402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Kornelija Čakarun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Kristina Kaštelan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Kristina Kregar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Lorena </a:t>
            </a:r>
            <a:r>
              <a:rPr lang="en-US" sz="900" dirty="0" err="1">
                <a:solidFill>
                  <a:srgbClr val="004B8F"/>
                </a:solidFill>
                <a:latin typeface="+mj-lt"/>
              </a:rPr>
              <a:t>Dabac</a:t>
            </a:r>
            <a:endParaRPr lang="en-US" sz="900" dirty="0">
              <a:solidFill>
                <a:srgbClr val="004B8F"/>
              </a:solidFill>
              <a:latin typeface="+mj-lt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Maja Vujičić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Mario Pečarić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Matia </a:t>
            </a:r>
            <a:r>
              <a:rPr lang="en-US" sz="900" dirty="0" err="1">
                <a:solidFill>
                  <a:srgbClr val="004B8F"/>
                </a:solidFill>
                <a:latin typeface="+mj-lt"/>
              </a:rPr>
              <a:t>Torbarina</a:t>
            </a:r>
            <a:endParaRPr lang="en-US" sz="900" dirty="0">
              <a:solidFill>
                <a:srgbClr val="004B8F"/>
              </a:solidFill>
              <a:latin typeface="+mj-lt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Nela Vlahinić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Nenad Vretenar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Nika Stipetić Kalinić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Nina Grgurić Čop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Pavle Jakovac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Petra Adelajda Zaninović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Stella Suljić Nikolaj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Tomislav Galović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00" dirty="0">
                <a:solidFill>
                  <a:srgbClr val="004B8F"/>
                </a:solidFill>
                <a:latin typeface="+mj-lt"/>
              </a:rPr>
              <a:t>Zoran Ježić</a:t>
            </a:r>
            <a:r>
              <a:rPr lang="hr-HR" sz="900" dirty="0">
                <a:solidFill>
                  <a:srgbClr val="004B8F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341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17497-6942-8FE7-6130-6626F8F60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236BE-9BEF-C5B1-CE51-B99B5439B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Dobitnici Dekanove nagrade 2023./2024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9ECB6-ACA0-8C73-D5A2-989DA9B9E4E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r-HR" dirty="0"/>
              <a:t>Prijediplomski</a:t>
            </a:r>
            <a:endParaRPr lang="en-US" dirty="0"/>
          </a:p>
          <a:p>
            <a:r>
              <a:rPr lang="hr-HR" dirty="0">
                <a:solidFill>
                  <a:srgbClr val="292934"/>
                </a:solidFill>
                <a:latin typeface="Arial MT"/>
                <a:cs typeface="Arial MT"/>
              </a:rPr>
              <a:t>Tea Šestan</a:t>
            </a:r>
          </a:p>
          <a:p>
            <a:r>
              <a:rPr lang="hr-HR" dirty="0">
                <a:solidFill>
                  <a:srgbClr val="292934"/>
                </a:solidFill>
                <a:latin typeface="Arial MT"/>
                <a:cs typeface="Arial MT"/>
              </a:rPr>
              <a:t>Amir </a:t>
            </a:r>
            <a:r>
              <a:rPr lang="hr-HR" dirty="0" err="1">
                <a:solidFill>
                  <a:srgbClr val="292934"/>
                </a:solidFill>
                <a:latin typeface="Arial MT"/>
                <a:cs typeface="Arial MT"/>
              </a:rPr>
              <a:t>Selman</a:t>
            </a:r>
            <a:endParaRPr lang="hr-HR" dirty="0">
              <a:solidFill>
                <a:srgbClr val="292934"/>
              </a:solidFill>
              <a:latin typeface="Arial MT"/>
              <a:cs typeface="Arial MT"/>
            </a:endParaRPr>
          </a:p>
          <a:p>
            <a:r>
              <a:rPr lang="hr-HR" dirty="0">
                <a:solidFill>
                  <a:srgbClr val="292934"/>
                </a:solidFill>
                <a:latin typeface="Arial MT"/>
                <a:cs typeface="Arial MT"/>
              </a:rPr>
              <a:t>Karla Mijić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 err="1"/>
              <a:t>Diplomski</a:t>
            </a:r>
            <a:r>
              <a:rPr lang="en-US" dirty="0"/>
              <a:t> </a:t>
            </a:r>
          </a:p>
          <a:p>
            <a:r>
              <a:rPr lang="hr-HR" dirty="0">
                <a:solidFill>
                  <a:srgbClr val="292934"/>
                </a:solidFill>
                <a:latin typeface="Arial MT"/>
                <a:cs typeface="Arial MT"/>
              </a:rPr>
              <a:t>Stefani Ilić</a:t>
            </a:r>
          </a:p>
          <a:p>
            <a:r>
              <a:rPr lang="hr-HR" dirty="0">
                <a:solidFill>
                  <a:srgbClr val="292934"/>
                </a:solidFill>
                <a:latin typeface="Arial MT"/>
                <a:cs typeface="Arial MT"/>
              </a:rPr>
              <a:t>Ani </a:t>
            </a:r>
            <a:r>
              <a:rPr lang="hr-HR" dirty="0" err="1">
                <a:solidFill>
                  <a:srgbClr val="292934"/>
                </a:solidFill>
                <a:latin typeface="Arial MT"/>
                <a:cs typeface="Arial MT"/>
              </a:rPr>
              <a:t>Soleša</a:t>
            </a:r>
            <a:endParaRPr lang="hr-HR" dirty="0">
              <a:solidFill>
                <a:srgbClr val="292934"/>
              </a:solidFill>
              <a:latin typeface="Arial MT"/>
              <a:cs typeface="Arial MT"/>
            </a:endParaRPr>
          </a:p>
          <a:p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rgbClr val="292934"/>
                </a:solidFill>
                <a:latin typeface="Arial MT"/>
                <a:cs typeface="Arial MT"/>
              </a:rPr>
              <a:t>Integrirani prijediplomski i diplomski studij Ekonomije</a:t>
            </a:r>
          </a:p>
          <a:p>
            <a:r>
              <a:rPr lang="hr-HR" dirty="0">
                <a:solidFill>
                  <a:srgbClr val="292934"/>
                </a:solidFill>
                <a:latin typeface="Arial MT"/>
                <a:cs typeface="Arial MT"/>
              </a:rPr>
              <a:t>Jaka Majcen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30B2A58-CBB9-1A65-F269-F9B94C035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07697" y="1925558"/>
            <a:ext cx="3832216" cy="506045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International Business</a:t>
            </a:r>
            <a:endParaRPr lang="hr-H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Undergraduate</a:t>
            </a:r>
          </a:p>
          <a:p>
            <a:r>
              <a:rPr lang="pl-PL" dirty="0"/>
              <a:t>Lena Okretič</a:t>
            </a:r>
          </a:p>
          <a:p>
            <a:r>
              <a:rPr lang="pl-PL" dirty="0"/>
              <a:t>Iva Prekrat</a:t>
            </a:r>
          </a:p>
          <a:p>
            <a:r>
              <a:rPr lang="pl-PL" dirty="0"/>
              <a:t>Jakov Uzelac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/>
              <a:t>Graduate</a:t>
            </a:r>
          </a:p>
          <a:p>
            <a:r>
              <a:rPr lang="hr-HR" dirty="0"/>
              <a:t>Anita Gašparević</a:t>
            </a:r>
          </a:p>
          <a:p>
            <a:r>
              <a:rPr lang="hr-HR" dirty="0"/>
              <a:t>Uma </a:t>
            </a:r>
            <a:r>
              <a:rPr lang="hr-HR" dirty="0" err="1"/>
              <a:t>Priskić</a:t>
            </a:r>
            <a:endParaRPr lang="hr-HR" dirty="0"/>
          </a:p>
          <a:p>
            <a:r>
              <a:rPr lang="hr-HR" dirty="0"/>
              <a:t>Elma Sinanović</a:t>
            </a:r>
          </a:p>
          <a:p>
            <a:endParaRPr lang="en-US" dirty="0"/>
          </a:p>
          <a:p>
            <a:r>
              <a:rPr lang="hr-HR" dirty="0"/>
              <a:t>Luka Damjanović , Dekanova nagrada za sport</a:t>
            </a:r>
          </a:p>
          <a:p>
            <a:r>
              <a:rPr lang="hr-HR" dirty="0"/>
              <a:t>Nina Čavlović , </a:t>
            </a:r>
            <a:r>
              <a:rPr lang="en-US" dirty="0" err="1"/>
              <a:t>Dekanov</a:t>
            </a:r>
            <a:r>
              <a:rPr lang="hr-HR" dirty="0"/>
              <a:t>a</a:t>
            </a:r>
            <a:r>
              <a:rPr lang="en-US" dirty="0"/>
              <a:t> </a:t>
            </a:r>
            <a:r>
              <a:rPr lang="en-US" dirty="0" err="1"/>
              <a:t>nagrad</a:t>
            </a:r>
            <a:r>
              <a:rPr lang="hr-HR" dirty="0"/>
              <a:t>a</a:t>
            </a:r>
            <a:r>
              <a:rPr lang="en-US" dirty="0"/>
              <a:t> za </a:t>
            </a:r>
            <a:r>
              <a:rPr lang="en-US" dirty="0" err="1"/>
              <a:t>aktivizam</a:t>
            </a:r>
            <a:endParaRPr lang="hr-HR" dirty="0"/>
          </a:p>
          <a:p>
            <a:r>
              <a:rPr lang="hr-HR" dirty="0"/>
              <a:t>Ana </a:t>
            </a:r>
            <a:r>
              <a:rPr lang="hr-HR" dirty="0" err="1"/>
              <a:t>Jerčinović</a:t>
            </a:r>
            <a:r>
              <a:rPr lang="hr-HR" dirty="0"/>
              <a:t>, Dekanova nagrada za volontiranje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074D65-427C-C6AB-6F6A-721991556268}"/>
              </a:ext>
            </a:extLst>
          </p:cNvPr>
          <p:cNvSpPr txBox="1"/>
          <p:nvPr/>
        </p:nvSpPr>
        <p:spPr>
          <a:xfrm>
            <a:off x="666491" y="5965707"/>
            <a:ext cx="312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/>
              <a:t>Natječaj za </a:t>
            </a:r>
            <a:r>
              <a:rPr lang="hr-HR" sz="2000" b="1" dirty="0" err="1"/>
              <a:t>ak.god</a:t>
            </a:r>
            <a:r>
              <a:rPr lang="hr-HR" sz="2000" b="1" dirty="0"/>
              <a:t>. 2025/2026 u tijeku!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01999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EECC5-ED1E-FBC4-0220-C18FBB7CC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Analiza akademske godine 2024./2025.</a:t>
            </a:r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81CD1DC-14FB-79D9-CD2C-2758BAF1FE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858218"/>
              </p:ext>
            </p:extLst>
          </p:nvPr>
        </p:nvGraphicFramePr>
        <p:xfrm>
          <a:off x="2005584" y="1933574"/>
          <a:ext cx="4562210" cy="381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3686056" imgH="3086100" progId="Excel.Sheet.8">
                  <p:embed/>
                </p:oleObj>
              </mc:Choice>
              <mc:Fallback>
                <p:oleObj name="Worksheet" r:id="rId3" imgW="3686056" imgH="3086100" progId="Excel.Sheet.8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05584" y="1933574"/>
                        <a:ext cx="4562210" cy="3819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5999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C8F91-7E99-5B8A-A9CA-FB1995823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Analiza ukupne prolaznosti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4DFC5-97A0-1A30-4814-A178FF3C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Prolaznost odabranih kolegija u akademskoj godini 2024./2025. (više od 100 upisanih studenata)</a:t>
            </a:r>
          </a:p>
          <a:p>
            <a:pPr lvl="1"/>
            <a:r>
              <a:rPr lang="pl-PL" dirty="0"/>
              <a:t>Od 47 kolegija s 100 ili više studenata, na 4 kolegija ukupna prolaznost ispod 50%</a:t>
            </a:r>
          </a:p>
          <a:p>
            <a:pPr lvl="1"/>
            <a:endParaRPr lang="pl-PL" dirty="0"/>
          </a:p>
          <a:p>
            <a:pPr lvl="1"/>
            <a:endParaRPr lang="pl-P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677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15BAF-3556-416C-2384-6647E7A74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Izvješće o upisima u akademsku godinu 2025. / 2026.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56BD-992D-6465-0870-1E583C499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Kvote upisa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ACA105-125C-B960-4D6F-7F4BDECA4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313" y="2247835"/>
            <a:ext cx="5300463" cy="449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592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DBD26-BD40-A7EE-603B-BB84B0649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672" y="1264379"/>
            <a:ext cx="7777128" cy="990600"/>
          </a:xfrm>
        </p:spPr>
        <p:txBody>
          <a:bodyPr>
            <a:normAutofit fontScale="90000"/>
          </a:bodyPr>
          <a:lstStyle/>
          <a:p>
            <a:r>
              <a:rPr lang="hr-HR" sz="3800" dirty="0"/>
              <a:t>Rezultati upisa na prijediplomski studij 2025./2026.</a:t>
            </a:r>
            <a:r>
              <a:rPr lang="hr-HR" dirty="0"/>
              <a:t/>
            </a:r>
            <a:br>
              <a:rPr lang="hr-HR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668BF9-7451-AC82-0FD3-CF74720D6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72" y="2254978"/>
            <a:ext cx="7680550" cy="435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607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19ECE-2CBD-1980-C120-1698BA97C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4000" dirty="0"/>
              <a:t>Rezultati upisa na diplomski studij 2025./2026.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36AAE0-C045-10DE-62F8-97284697A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72" y="2277998"/>
            <a:ext cx="7779489" cy="3638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792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19ECE-2CBD-1980-C120-1698BA97C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4000" dirty="0"/>
              <a:t>Rezultati upisa na integrirani studij 202</a:t>
            </a:r>
            <a:r>
              <a:rPr lang="hr-HR" dirty="0"/>
              <a:t>5</a:t>
            </a:r>
            <a:r>
              <a:rPr lang="hr-HR" sz="4000" dirty="0"/>
              <a:t>./202</a:t>
            </a:r>
            <a:r>
              <a:rPr lang="hr-HR" dirty="0"/>
              <a:t>6</a:t>
            </a:r>
            <a:r>
              <a:rPr lang="hr-HR" sz="4000" dirty="0"/>
              <a:t>.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F8ADEA-9D61-A771-FC4C-B4B3DF1A3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487" y="3038475"/>
            <a:ext cx="7439025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945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FF174-D972-2F8C-644F-1B7172610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Analiza upisanih na prijediplomski studij (2021-2025)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6B21D9-1A52-AE58-BBFE-963982441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72" y="2358008"/>
            <a:ext cx="7855461" cy="3832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16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B3646-AA0B-50B4-4A07-0205950EF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672" y="1104900"/>
            <a:ext cx="7777128" cy="9906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3100" dirty="0"/>
              <a:t>Analiza upisanih na diplomski studij </a:t>
            </a:r>
            <a:br>
              <a:rPr lang="hr-HR" sz="3100" dirty="0"/>
            </a:br>
            <a:r>
              <a:rPr lang="hr-HR" sz="3100" dirty="0"/>
              <a:t>(2021-2025)</a:t>
            </a:r>
            <a:endParaRPr lang="en-US" sz="31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47596A-29B6-9543-9637-C093CC89C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72" y="2275712"/>
            <a:ext cx="7761749" cy="37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42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1133</TotalTime>
  <Words>423</Words>
  <Application>Microsoft Office PowerPoint</Application>
  <PresentationFormat>On-screen Show (4:3)</PresentationFormat>
  <Paragraphs>119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Arial</vt:lpstr>
      <vt:lpstr>Arial MT</vt:lpstr>
      <vt:lpstr>Calibri</vt:lpstr>
      <vt:lpstr>Latha</vt:lpstr>
      <vt:lpstr>Clarity</vt:lpstr>
      <vt:lpstr>Worksheet</vt:lpstr>
      <vt:lpstr> odbor za osiguravanje i unapređivanje kvalitete</vt:lpstr>
      <vt:lpstr>Analiza akademske godine 2024./2025.</vt:lpstr>
      <vt:lpstr>Analiza ukupne prolaznosti</vt:lpstr>
      <vt:lpstr>Izvješće o upisima u akademsku godinu 2025. / 2026.</vt:lpstr>
      <vt:lpstr>Rezultati upisa na prijediplomski studij 2025./2026. </vt:lpstr>
      <vt:lpstr>Rezultati upisa na diplomski studij 2025./2026.</vt:lpstr>
      <vt:lpstr>Rezultati upisa na integrirani studij 2025./2026.</vt:lpstr>
      <vt:lpstr>Analiza upisanih na prijediplomski studij (2021-2025)</vt:lpstr>
      <vt:lpstr>Analiza upisanih na diplomski studij  (2021-2025)</vt:lpstr>
      <vt:lpstr>Ukupan broj studenata prijediplomskog, diplomskog i integriranog studija</vt:lpstr>
      <vt:lpstr>Ukupan broj studenata prijediplomskog, diplomskog i integriranog studija</vt:lpstr>
      <vt:lpstr>PowerPoint Presentation</vt:lpstr>
      <vt:lpstr>PowerPoint Presentation</vt:lpstr>
      <vt:lpstr>Godišnje izvješće o radu Odbora za osiguravanje i unapređivanje kvalitete</vt:lpstr>
      <vt:lpstr>PowerPoint Presentation</vt:lpstr>
      <vt:lpstr>PowerPoint Presentation</vt:lpstr>
      <vt:lpstr>Najbolje ocjenjeni profesori i asistenti ak.god. 2024/2025</vt:lpstr>
      <vt:lpstr>Dobitnici Dekanove nagrade 2023./2024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</dc:creator>
  <cp:lastModifiedBy>Iris Duić</cp:lastModifiedBy>
  <cp:revision>52</cp:revision>
  <dcterms:created xsi:type="dcterms:W3CDTF">2017-04-18T12:59:01Z</dcterms:created>
  <dcterms:modified xsi:type="dcterms:W3CDTF">2025-11-05T13:52:21Z</dcterms:modified>
</cp:coreProperties>
</file>