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3"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46" d="100"/>
          <a:sy n="146" d="100"/>
        </p:scale>
        <p:origin x="81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2/11/2026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8963" y="2194560"/>
            <a:ext cx="9955034" cy="615553"/>
          </a:xfrm>
          <a:prstGeom prst="rect">
            <a:avLst/>
          </a:prstGeom>
          <a:noFill/>
        </p:spPr>
        <p:txBody>
          <a:bodyPr wrap="none">
            <a:spAutoFit/>
          </a:bodyPr>
          <a:lstStyle/>
          <a:p>
            <a:pPr algn="ctr"/>
            <a:r>
              <a:rPr sz="3400" b="1" dirty="0">
                <a:latin typeface="Calibri"/>
              </a:rPr>
              <a:t>EFRI </a:t>
            </a:r>
            <a:r>
              <a:rPr lang="hr-HR" sz="3400" b="1" dirty="0">
                <a:latin typeface="Calibri"/>
              </a:rPr>
              <a:t>PU </a:t>
            </a:r>
            <a:r>
              <a:rPr sz="3400" b="1" dirty="0">
                <a:latin typeface="Calibri"/>
              </a:rPr>
              <a:t>– </a:t>
            </a:r>
            <a:r>
              <a:rPr sz="3400" b="1" dirty="0" err="1">
                <a:latin typeface="Calibri"/>
              </a:rPr>
              <a:t>Pregled</a:t>
            </a:r>
            <a:r>
              <a:rPr sz="3400" b="1" dirty="0">
                <a:latin typeface="Calibri"/>
              </a:rPr>
              <a:t> </a:t>
            </a:r>
            <a:r>
              <a:rPr sz="3400" b="1" dirty="0" err="1">
                <a:latin typeface="Calibri"/>
              </a:rPr>
              <a:t>aktivnosti</a:t>
            </a:r>
            <a:r>
              <a:rPr sz="3400" b="1" dirty="0">
                <a:latin typeface="Calibri"/>
              </a:rPr>
              <a:t>, </a:t>
            </a:r>
            <a:r>
              <a:rPr sz="3400" b="1" dirty="0" err="1">
                <a:latin typeface="Calibri"/>
              </a:rPr>
              <a:t>pokazatelja</a:t>
            </a:r>
            <a:r>
              <a:rPr sz="3400" b="1" dirty="0">
                <a:latin typeface="Calibri"/>
              </a:rPr>
              <a:t> </a:t>
            </a:r>
            <a:r>
              <a:rPr sz="3400" b="1" dirty="0" err="1">
                <a:latin typeface="Calibri"/>
              </a:rPr>
              <a:t>i</a:t>
            </a:r>
            <a:r>
              <a:rPr sz="3400" b="1" dirty="0">
                <a:latin typeface="Calibri"/>
              </a:rPr>
              <a:t> </a:t>
            </a:r>
            <a:r>
              <a:rPr sz="3400" b="1" dirty="0" err="1">
                <a:latin typeface="Calibri"/>
              </a:rPr>
              <a:t>financiranja</a:t>
            </a:r>
            <a:endParaRPr sz="3400" b="1" dirty="0">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Jačanje Centra za karijere</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Razvojna | Uredba: Čl.6, st. 3. Razvoj usluga za potporu studentima i unaprjeđivanje studentskog standarda | Rok: 01.10.2029</a:t>
            </a:r>
          </a:p>
        </p:txBody>
      </p:sp>
      <p:graphicFrame>
        <p:nvGraphicFramePr>
          <p:cNvPr id="4" name="Table 3"/>
          <p:cNvGraphicFramePr>
            <a:graphicFrameLocks noGrp="1"/>
          </p:cNvGraphicFramePr>
          <p:nvPr>
            <p:extLst>
              <p:ext uri="{D42A27DB-BD31-4B8C-83A1-F6EECF244321}">
                <p14:modId xmlns:p14="http://schemas.microsoft.com/office/powerpoint/2010/main" val="2495101749"/>
              </p:ext>
            </p:extLst>
          </p:nvPr>
        </p:nvGraphicFramePr>
        <p:xfrm>
          <a:off x="457200" y="1143000"/>
          <a:ext cx="7680960" cy="473964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1371600">
                <a:tc>
                  <a:txBody>
                    <a:bodyPr/>
                    <a:lstStyle/>
                    <a:p>
                      <a:pPr algn="l"/>
                      <a:r>
                        <a:rPr sz="1200" b="1" dirty="0" err="1">
                          <a:solidFill>
                            <a:schemeClr val="tx1"/>
                          </a:solidFill>
                          <a:latin typeface="Calibri"/>
                        </a:rPr>
                        <a:t>Opis</a:t>
                      </a:r>
                      <a:r>
                        <a:rPr sz="1200" b="1" dirty="0">
                          <a:solidFill>
                            <a:schemeClr val="tx1"/>
                          </a:solidFill>
                          <a:latin typeface="Calibri"/>
                        </a:rPr>
                        <a:t> </a:t>
                      </a:r>
                      <a:r>
                        <a:rPr sz="1200" b="1" dirty="0" err="1">
                          <a:solidFill>
                            <a:schemeClr val="tx1"/>
                          </a:solidFill>
                          <a:latin typeface="Calibri"/>
                        </a:rPr>
                        <a:t>aktivnosti</a:t>
                      </a:r>
                      <a:r>
                        <a:rPr sz="1200" b="1" dirty="0">
                          <a:solidFill>
                            <a:schemeClr val="tx1"/>
                          </a:solidFill>
                          <a:latin typeface="Calibri"/>
                        </a:rPr>
                        <a:t> (EFRI)</a:t>
                      </a:r>
                    </a:p>
                  </a:txBody>
                  <a:tcPr marL="73152" marR="73152">
                    <a:solidFill>
                      <a:srgbClr val="F2F2F2"/>
                    </a:solidFill>
                  </a:tcPr>
                </a:tc>
                <a:tc>
                  <a:txBody>
                    <a:bodyPr/>
                    <a:lstStyle/>
                    <a:p>
                      <a:pPr algn="l"/>
                      <a:r>
                        <a:rPr lang="hr-HR" sz="1000" b="0" dirty="0">
                          <a:latin typeface="+mn-lt"/>
                        </a:rPr>
                        <a:t>Ključne aktivnosti uključuju individualna karijerna savjetovanja, radionice i seminare kao i uvođenje alata za samoprocjenu interesa i kompetencija te digitalnih platformi za praćenje karijernog razvoja. Paralelno se jača suradnja s gospodarskim sektorom kroz formalizirane sporazume, kontinuirani dijalog, razmjenu znanja, </a:t>
                      </a:r>
                      <a:r>
                        <a:rPr lang="hr-HR" sz="1000" b="0" dirty="0" err="1">
                          <a:latin typeface="+mn-lt"/>
                        </a:rPr>
                        <a:t>sukreiranje</a:t>
                      </a:r>
                      <a:r>
                        <a:rPr lang="hr-HR" sz="1000" b="0" dirty="0">
                          <a:latin typeface="+mn-lt"/>
                        </a:rPr>
                        <a:t> nastavnih sadržaja te veće uključivanje poslodavaca i </a:t>
                      </a:r>
                      <a:r>
                        <a:rPr lang="hr-HR" sz="1000" b="0" dirty="0" err="1">
                          <a:latin typeface="+mn-lt"/>
                        </a:rPr>
                        <a:t>alumnija</a:t>
                      </a:r>
                      <a:r>
                        <a:rPr lang="hr-HR" sz="1000" b="0" dirty="0">
                          <a:latin typeface="+mn-lt"/>
                        </a:rPr>
                        <a:t> u nastavu i praktične projekte (</a:t>
                      </a:r>
                      <a:r>
                        <a:rPr lang="hr-HR" sz="1000" b="0" dirty="0" err="1">
                          <a:latin typeface="+mn-lt"/>
                        </a:rPr>
                        <a:t>case</a:t>
                      </a:r>
                      <a:r>
                        <a:rPr lang="hr-HR" sz="1000" b="0" dirty="0">
                          <a:latin typeface="+mn-lt"/>
                        </a:rPr>
                        <a:t> </a:t>
                      </a:r>
                      <a:r>
                        <a:rPr lang="hr-HR" sz="1000" b="0" dirty="0" err="1">
                          <a:latin typeface="+mn-lt"/>
                        </a:rPr>
                        <a:t>study</a:t>
                      </a:r>
                      <a:r>
                        <a:rPr lang="hr-HR" sz="1000" b="0" dirty="0">
                          <a:latin typeface="+mn-lt"/>
                        </a:rPr>
                        <a:t>, poslovna natjecanja, studijski posjeti, prakse i mentorstva). Planira se nastavak organizacije EFRI Gospodarskog foruma kao mjesta povezivanja akademske zajednice i gospodarstva te razvoja novih partnerstava. Sredstva su primarno namijenjena provedbi foruma, stručnih radionica i studijskih posjeta, kako bi se izravno ojačale kompetencije studenata i kvaliteta njihove pripreme za tržište rada.</a:t>
                      </a:r>
                    </a:p>
                  </a:txBody>
                  <a:tcPr marL="73152" marR="73152"/>
                </a:tc>
                <a:extLst>
                  <a:ext uri="{0D108BD9-81ED-4DB2-BD59-A6C34878D82A}">
                    <a16:rowId xmlns:a16="http://schemas.microsoft.com/office/drawing/2014/main" val="10000"/>
                  </a:ext>
                </a:extLst>
              </a:tr>
              <a:tr h="533400">
                <a:tc>
                  <a:txBody>
                    <a:bodyPr/>
                    <a:lstStyle/>
                    <a:p>
                      <a:pPr algn="l"/>
                      <a:r>
                        <a:rPr sz="1200" b="1">
                          <a:latin typeface="Calibri"/>
                        </a:rPr>
                        <a:t>Pokazatelj rezultata</a:t>
                      </a:r>
                    </a:p>
                  </a:txBody>
                  <a:tcPr marL="73152" marR="73152">
                    <a:solidFill>
                      <a:srgbClr val="F2F2F2"/>
                    </a:solidFill>
                  </a:tcPr>
                </a:tc>
                <a:tc>
                  <a:txBody>
                    <a:bodyPr/>
                    <a:lstStyle/>
                    <a:p>
                      <a:pPr algn="l"/>
                      <a:r>
                        <a:rPr sz="1100" b="0" dirty="0" err="1">
                          <a:latin typeface="Calibri"/>
                        </a:rPr>
                        <a:t>Broj</a:t>
                      </a:r>
                      <a:r>
                        <a:rPr sz="1100" b="0" dirty="0">
                          <a:latin typeface="Calibri"/>
                        </a:rPr>
                        <a:t> </a:t>
                      </a:r>
                      <a:r>
                        <a:rPr sz="1100" b="0" dirty="0" err="1">
                          <a:latin typeface="Calibri"/>
                        </a:rPr>
                        <a:t>formalnih</a:t>
                      </a:r>
                      <a:r>
                        <a:rPr sz="1100" b="0" dirty="0">
                          <a:latin typeface="Calibri"/>
                        </a:rPr>
                        <a:t> </a:t>
                      </a:r>
                      <a:r>
                        <a:rPr sz="1100" b="0" dirty="0" err="1">
                          <a:latin typeface="Calibri"/>
                        </a:rPr>
                        <a:t>suradnji</a:t>
                      </a:r>
                      <a:r>
                        <a:rPr sz="1100" b="0" dirty="0">
                          <a:latin typeface="Calibri"/>
                        </a:rPr>
                        <a:t> s </a:t>
                      </a:r>
                      <a:r>
                        <a:rPr sz="1100" b="0" dirty="0" err="1">
                          <a:latin typeface="Calibri"/>
                        </a:rPr>
                        <a:t>gospodarskim</a:t>
                      </a:r>
                      <a:r>
                        <a:rPr sz="1100" b="0" dirty="0">
                          <a:latin typeface="Calibri"/>
                        </a:rPr>
                        <a:t> </a:t>
                      </a:r>
                      <a:r>
                        <a:rPr sz="1100" b="0" dirty="0" err="1">
                          <a:latin typeface="Calibri"/>
                        </a:rPr>
                        <a:t>subjektima</a:t>
                      </a:r>
                      <a:r>
                        <a:rPr sz="1100" b="0" dirty="0">
                          <a:latin typeface="Calibri"/>
                        </a:rPr>
                        <a:t> </a:t>
                      </a:r>
                      <a:r>
                        <a:rPr sz="1100" b="0" dirty="0" err="1">
                          <a:latin typeface="Calibri"/>
                        </a:rPr>
                        <a:t>te</a:t>
                      </a:r>
                      <a:r>
                        <a:rPr sz="1100" b="0" dirty="0">
                          <a:latin typeface="Calibri"/>
                        </a:rPr>
                        <a:t> </a:t>
                      </a:r>
                      <a:r>
                        <a:rPr sz="1100" b="0" dirty="0" err="1">
                          <a:latin typeface="Calibri"/>
                        </a:rPr>
                        <a:t>ustanovama</a:t>
                      </a:r>
                      <a:r>
                        <a:rPr sz="1100" b="0" dirty="0">
                          <a:latin typeface="Calibri"/>
                        </a:rPr>
                        <a:t> </a:t>
                      </a:r>
                      <a:r>
                        <a:rPr sz="1100" b="0" dirty="0" err="1">
                          <a:latin typeface="Calibri"/>
                        </a:rPr>
                        <a:t>iz</a:t>
                      </a:r>
                      <a:r>
                        <a:rPr sz="1100" b="0" dirty="0">
                          <a:latin typeface="Calibri"/>
                        </a:rPr>
                        <a:t> </a:t>
                      </a:r>
                      <a:r>
                        <a:rPr sz="1100" b="0" dirty="0" err="1">
                          <a:latin typeface="Calibri"/>
                        </a:rPr>
                        <a:t>kulture</a:t>
                      </a:r>
                      <a:r>
                        <a:rPr sz="1100" b="0" dirty="0">
                          <a:latin typeface="Calibri"/>
                        </a:rPr>
                        <a:t> </a:t>
                      </a:r>
                      <a:r>
                        <a:rPr sz="1100" b="0" dirty="0" err="1">
                          <a:latin typeface="Calibri"/>
                        </a:rPr>
                        <a:t>i</a:t>
                      </a:r>
                      <a:r>
                        <a:rPr sz="1100" b="0" dirty="0">
                          <a:latin typeface="Calibri"/>
                        </a:rPr>
                        <a:t> </a:t>
                      </a:r>
                      <a:r>
                        <a:rPr sz="1100" b="0" dirty="0" err="1">
                          <a:latin typeface="Calibri"/>
                        </a:rPr>
                        <a:t>obrazovanja</a:t>
                      </a:r>
                      <a:endParaRPr sz="1100" b="0" dirty="0">
                        <a:latin typeface="Calibri"/>
                      </a:endParaRPr>
                    </a:p>
                  </a:txBody>
                  <a:tcPr marL="73152" marR="73152"/>
                </a:tc>
                <a:extLst>
                  <a:ext uri="{0D108BD9-81ED-4DB2-BD59-A6C34878D82A}">
                    <a16:rowId xmlns:a16="http://schemas.microsoft.com/office/drawing/2014/main" val="10001"/>
                  </a:ext>
                </a:extLst>
              </a:tr>
              <a:tr h="1371600">
                <a:tc>
                  <a:txBody>
                    <a:bodyPr/>
                    <a:lstStyle/>
                    <a:p>
                      <a:pPr algn="l"/>
                      <a:r>
                        <a:rPr sz="1200" b="1">
                          <a:latin typeface="Calibri"/>
                        </a:rPr>
                        <a:t>Opis pokazatelja</a:t>
                      </a:r>
                    </a:p>
                  </a:txBody>
                  <a:tcPr marL="73152" marR="73152">
                    <a:solidFill>
                      <a:srgbClr val="F2F2F2"/>
                    </a:solidFill>
                  </a:tcPr>
                </a:tc>
                <a:tc>
                  <a:txBody>
                    <a:bodyPr/>
                    <a:lstStyle/>
                    <a:p>
                      <a:pPr algn="l"/>
                      <a:r>
                        <a:rPr sz="1000" b="0">
                          <a:latin typeface="Calibri"/>
                        </a:rPr>
                        <a:t>• Pokazatelj se odnosi na broj suradnji javnog visokog učilišta, odnosno javnog znanstvenog instituta, s partnerima iz sektora gospodarstva te iz kulture i obrazovanja.</a:t>
                      </a:r>
                    </a:p>
                    <a:p>
                      <a:pPr algn="l"/>
                      <a:r>
                        <a:rPr sz="1000" b="0">
                          <a:latin typeface="Calibri"/>
                        </a:rPr>
                        <a:t>• Suradnje koje se ubrajaju u ostvarenje pokazatelja uključuju barem jednog zaposlenika s javnog visokog učilišta i barem jednog predstavnika iz sektora gospodarstva ili kulture i obrazovanja.</a:t>
                      </a:r>
                    </a:p>
                    <a:p>
                      <a:pPr algn="l"/>
                      <a:r>
                        <a:rPr sz="1000" b="0">
                          <a:latin typeface="Calibri"/>
                        </a:rPr>
                        <a:t>• Pojam suradnja može se, na primjer, odnositi na zajedničku publikaciju, stažiranje, ugovoreni novi zajednički istraživačko-razvojni projekt te druge formalne sporazume i ugovore, memorandume o razumijevanju i druge oblike znanstveno suradnje koji uključuju javno visoko učilište ili njegove zaposlenike.</a:t>
                      </a:r>
                    </a:p>
                  </a:txBody>
                  <a:tcPr marL="73152" marR="73152"/>
                </a:tc>
                <a:extLst>
                  <a:ext uri="{0D108BD9-81ED-4DB2-BD59-A6C34878D82A}">
                    <a16:rowId xmlns:a16="http://schemas.microsoft.com/office/drawing/2014/main" val="10002"/>
                  </a:ext>
                </a:extLst>
              </a:tr>
              <a:tr h="1371600">
                <a:tc>
                  <a:txBody>
                    <a:bodyPr/>
                    <a:lstStyle/>
                    <a:p>
                      <a:pPr algn="l"/>
                      <a:r>
                        <a:rPr sz="1200" b="1">
                          <a:latin typeface="Calibri"/>
                        </a:rPr>
                        <a:t>Vrijednosti pokazatelja</a:t>
                      </a:r>
                    </a:p>
                  </a:txBody>
                  <a:tcPr marL="73152" marR="73152">
                    <a:solidFill>
                      <a:srgbClr val="F2F2F2"/>
                    </a:solidFill>
                  </a:tcPr>
                </a:tc>
                <a:tc>
                  <a:txBody>
                    <a:bodyPr/>
                    <a:lstStyle/>
                    <a:p>
                      <a:pPr algn="l"/>
                      <a:r>
                        <a:rPr sz="1200" b="1" dirty="0" err="1">
                          <a:latin typeface="Calibri"/>
                        </a:rPr>
                        <a:t>Početna</a:t>
                      </a:r>
                      <a:r>
                        <a:rPr sz="1200" b="1" dirty="0">
                          <a:latin typeface="Calibri"/>
                        </a:rPr>
                        <a:t>: 886 | </a:t>
                      </a:r>
                      <a:r>
                        <a:rPr sz="1200" b="1" dirty="0" err="1">
                          <a:latin typeface="Calibri"/>
                        </a:rPr>
                        <a:t>Ključna</a:t>
                      </a:r>
                      <a:r>
                        <a:rPr sz="1200" b="1" dirty="0">
                          <a:latin typeface="Calibri"/>
                        </a:rPr>
                        <a:t> </a:t>
                      </a:r>
                      <a:r>
                        <a:rPr sz="1200" b="1" dirty="0" err="1">
                          <a:latin typeface="Calibri"/>
                        </a:rPr>
                        <a:t>točka</a:t>
                      </a:r>
                      <a:r>
                        <a:rPr sz="1200" b="1" dirty="0">
                          <a:latin typeface="Calibri"/>
                        </a:rPr>
                        <a:t>: 896 | </a:t>
                      </a:r>
                      <a:r>
                        <a:rPr sz="1200" b="1" dirty="0" err="1">
                          <a:latin typeface="Calibri"/>
                        </a:rPr>
                        <a:t>Ciljana</a:t>
                      </a:r>
                      <a:r>
                        <a:rPr sz="1200" b="1" dirty="0">
                          <a:latin typeface="Calibri"/>
                        </a:rPr>
                        <a:t>: 906</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14.363,54</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4.000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18.363,54</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Razvoj i implementacija inovativnih metoda poučavanja</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Razvojna | Uredba: Čl.6, st. 2. Modernizacija studijskih programa | Rok: 01.10.2029</a:t>
            </a:r>
          </a:p>
        </p:txBody>
      </p:sp>
      <p:graphicFrame>
        <p:nvGraphicFramePr>
          <p:cNvPr id="4" name="Table 3"/>
          <p:cNvGraphicFramePr>
            <a:graphicFrameLocks noGrp="1"/>
          </p:cNvGraphicFramePr>
          <p:nvPr>
            <p:extLst>
              <p:ext uri="{D42A27DB-BD31-4B8C-83A1-F6EECF244321}">
                <p14:modId xmlns:p14="http://schemas.microsoft.com/office/powerpoint/2010/main" val="2795517442"/>
              </p:ext>
            </p:extLst>
          </p:nvPr>
        </p:nvGraphicFramePr>
        <p:xfrm>
          <a:off x="457200" y="1143000"/>
          <a:ext cx="7680960" cy="5447211"/>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2116183">
                <a:tc>
                  <a:txBody>
                    <a:bodyPr/>
                    <a:lstStyle/>
                    <a:p>
                      <a:pPr algn="l"/>
                      <a:r>
                        <a:rPr lang="hr-HR" sz="1200" b="1" noProof="0">
                          <a:solidFill>
                            <a:schemeClr val="tx1"/>
                          </a:solidFill>
                          <a:latin typeface="Calibri"/>
                        </a:rPr>
                        <a:t>Opis aktivnosti (EFRI)</a:t>
                      </a:r>
                    </a:p>
                  </a:txBody>
                  <a:tcPr marL="73152" marR="73152">
                    <a:solidFill>
                      <a:srgbClr val="F2F2F2"/>
                    </a:solidFill>
                  </a:tcPr>
                </a:tc>
                <a:tc>
                  <a:txBody>
                    <a:bodyPr/>
                    <a:lstStyle/>
                    <a:p>
                      <a:pPr algn="l"/>
                      <a:r>
                        <a:rPr lang="hr-HR" sz="1000" b="0" noProof="0" dirty="0">
                          <a:latin typeface="Calibri"/>
                        </a:rPr>
                        <a:t>• Fakultet će sredstva usmjeriti na unaprjeđenje kvalitete nastave kroz razvoj i primjenu inovativnih metoda poučavanja.</a:t>
                      </a:r>
                    </a:p>
                    <a:p>
                      <a:pPr algn="l"/>
                      <a:r>
                        <a:rPr lang="hr-HR" sz="1000" b="0" noProof="0" dirty="0">
                          <a:latin typeface="Calibri"/>
                        </a:rPr>
                        <a:t>• Planirane aktivnosti obuhvaćaju </a:t>
                      </a:r>
                      <a:r>
                        <a:rPr lang="hr-HR" sz="1000" b="0" noProof="0" dirty="0" err="1">
                          <a:latin typeface="Calibri"/>
                        </a:rPr>
                        <a:t>tailor-made</a:t>
                      </a:r>
                      <a:r>
                        <a:rPr lang="hr-HR" sz="1000" b="0" noProof="0" dirty="0">
                          <a:latin typeface="Calibri"/>
                        </a:rPr>
                        <a:t> edukacije nastavnika, interne potpore za inovativne projekte, </a:t>
                      </a:r>
                      <a:r>
                        <a:rPr lang="hr-HR" sz="1000" b="0" noProof="0" dirty="0">
                          <a:solidFill>
                            <a:srgbClr val="FF0000"/>
                          </a:solidFill>
                          <a:latin typeface="Calibri"/>
                        </a:rPr>
                        <a:t>nabavu ICT opreme i simulatora</a:t>
                      </a:r>
                      <a:r>
                        <a:rPr lang="hr-HR" sz="1000" b="0" noProof="0" dirty="0">
                          <a:latin typeface="Calibri"/>
                        </a:rPr>
                        <a:t>, razvoj interaktivnih učionica te organizaciju studentskih radionica.</a:t>
                      </a:r>
                    </a:p>
                    <a:p>
                      <a:pPr algn="l"/>
                      <a:r>
                        <a:rPr lang="hr-HR" sz="1000" b="0" noProof="0" dirty="0">
                          <a:latin typeface="Calibri"/>
                        </a:rPr>
                        <a:t>• Cilj je povećati angažman studenata, potaknuti kreativnost nastavnika i osigurati konkurentnost studijskih programa.</a:t>
                      </a:r>
                    </a:p>
                    <a:p>
                      <a:pPr algn="l"/>
                      <a:r>
                        <a:rPr lang="hr-HR" sz="1000" b="0" noProof="0" dirty="0">
                          <a:latin typeface="Calibri"/>
                        </a:rPr>
                        <a:t>• Okvirna specifikacija troškova: - </a:t>
                      </a:r>
                      <a:r>
                        <a:rPr lang="hr-HR" sz="1000" b="0" noProof="0" dirty="0" err="1">
                          <a:latin typeface="Calibri"/>
                        </a:rPr>
                        <a:t>tailor-made</a:t>
                      </a:r>
                      <a:r>
                        <a:rPr lang="hr-HR" sz="1000" b="0" noProof="0" dirty="0">
                          <a:latin typeface="Calibri"/>
                        </a:rPr>
                        <a:t> edukacije nastavnika usmjerene na razumijevanje i primjenu inovativnih metoda poučavanja - male potpore za inovativne projekte nastavnika i studenata, kroz interne natječaje (</a:t>
                      </a:r>
                      <a:r>
                        <a:rPr lang="hr-HR" sz="1000" b="0" noProof="0" dirty="0" err="1">
                          <a:latin typeface="Calibri"/>
                        </a:rPr>
                        <a:t>bottom-up</a:t>
                      </a:r>
                      <a:r>
                        <a:rPr lang="hr-HR" sz="1000" b="0" noProof="0" dirty="0">
                          <a:latin typeface="Calibri"/>
                        </a:rPr>
                        <a:t> pristup).</a:t>
                      </a:r>
                    </a:p>
                    <a:p>
                      <a:pPr algn="l"/>
                      <a:r>
                        <a:rPr lang="hr-HR" sz="1000" b="0" noProof="0" dirty="0">
                          <a:latin typeface="Calibri"/>
                        </a:rPr>
                        <a:t>• Sredstva uključuju (ali nisu ograničena) na razvoj digitalnih simulacija, interdisciplinarne projekte, uključivanje studenata u istraživanja itd. - oprema i digitalni alati (ICT oprema, simulatori, softver za digitalno učenje), koji čine osnovu za praktičnu implementaciju inovativnih metoda - razvoj interaktivnih učionica (modularni stolovi, pametne ploče, audio-vizualna oprema) - studentske radionice i slični programi u kojima studenti sudjeluju kao partneri u inovativnim nastavnim projektima.</a:t>
                      </a:r>
                    </a:p>
                  </a:txBody>
                  <a:tcPr marL="73152" marR="73152"/>
                </a:tc>
                <a:extLst>
                  <a:ext uri="{0D108BD9-81ED-4DB2-BD59-A6C34878D82A}">
                    <a16:rowId xmlns:a16="http://schemas.microsoft.com/office/drawing/2014/main" val="10000"/>
                  </a:ext>
                </a:extLst>
              </a:tr>
              <a:tr h="411480">
                <a:tc>
                  <a:txBody>
                    <a:bodyPr/>
                    <a:lstStyle/>
                    <a:p>
                      <a:pPr algn="l"/>
                      <a:r>
                        <a:rPr lang="hr-HR" sz="1200" b="1" noProof="0">
                          <a:latin typeface="Calibri"/>
                        </a:rPr>
                        <a:t>Pokazatelj rezultata</a:t>
                      </a:r>
                    </a:p>
                  </a:txBody>
                  <a:tcPr marL="73152" marR="73152">
                    <a:solidFill>
                      <a:srgbClr val="F2F2F2"/>
                    </a:solidFill>
                  </a:tcPr>
                </a:tc>
                <a:tc>
                  <a:txBody>
                    <a:bodyPr/>
                    <a:lstStyle/>
                    <a:p>
                      <a:pPr algn="l"/>
                      <a:r>
                        <a:rPr lang="hr-HR" sz="1100" b="0" noProof="0">
                          <a:latin typeface="Calibri"/>
                        </a:rPr>
                        <a:t>Broj uvedenih inovativnih metoda</a:t>
                      </a:r>
                    </a:p>
                  </a:txBody>
                  <a:tcPr marL="73152" marR="73152"/>
                </a:tc>
                <a:extLst>
                  <a:ext uri="{0D108BD9-81ED-4DB2-BD59-A6C34878D82A}">
                    <a16:rowId xmlns:a16="http://schemas.microsoft.com/office/drawing/2014/main" val="10001"/>
                  </a:ext>
                </a:extLst>
              </a:tr>
              <a:tr h="1286691">
                <a:tc>
                  <a:txBody>
                    <a:bodyPr/>
                    <a:lstStyle/>
                    <a:p>
                      <a:pPr algn="l"/>
                      <a:r>
                        <a:rPr lang="hr-HR" sz="1200" b="1" noProof="0">
                          <a:latin typeface="Calibri"/>
                        </a:rPr>
                        <a:t>Opis pokazatelja</a:t>
                      </a:r>
                    </a:p>
                  </a:txBody>
                  <a:tcPr marL="73152" marR="73152">
                    <a:solidFill>
                      <a:srgbClr val="F2F2F2"/>
                    </a:solidFill>
                  </a:tcPr>
                </a:tc>
                <a:tc>
                  <a:txBody>
                    <a:bodyPr/>
                    <a:lstStyle/>
                    <a:p>
                      <a:pPr algn="l"/>
                      <a:r>
                        <a:rPr lang="hr-HR" sz="1000" b="0" noProof="0" dirty="0">
                          <a:latin typeface="Calibri"/>
                        </a:rPr>
                        <a:t>• Pokazatelj se odnosi na broj inovativnih metoda studiranja uvedenih na javnom visokom učilištu.</a:t>
                      </a:r>
                    </a:p>
                    <a:p>
                      <a:pPr algn="l"/>
                      <a:r>
                        <a:rPr lang="hr-HR" sz="1000" b="0" noProof="0" dirty="0">
                          <a:latin typeface="Calibri"/>
                        </a:rPr>
                        <a:t>• Pod inovativnim metodama podrazumijevaju se aktivnosti koje su usmjerene na inovaciju metoda poučavanja i stjecanja znanja a koje uključuju korištenje suvremenih metoda i tehnologija u nastavi, učenje temeljem rada na projektu, aktivno sudjelovanje u pisanju znanstvenih i stručnih radova, stručna praksa kod gospodarskih i javnih subjekata, osnivanje studentskih inkubatora, osmišljavanje, pisanje i provedba zajedničkih projekata s nastavnicima, uvođenje digitalnih alata za provjeru znanja, osnivanje studentskih poduzetničkih centara za razvoj poduzetničkih ideja i sl.</a:t>
                      </a:r>
                    </a:p>
                  </a:txBody>
                  <a:tcPr marL="73152" marR="73152"/>
                </a:tc>
                <a:extLst>
                  <a:ext uri="{0D108BD9-81ED-4DB2-BD59-A6C34878D82A}">
                    <a16:rowId xmlns:a16="http://schemas.microsoft.com/office/drawing/2014/main" val="10002"/>
                  </a:ext>
                </a:extLst>
              </a:tr>
              <a:tr h="1371600">
                <a:tc>
                  <a:txBody>
                    <a:bodyPr/>
                    <a:lstStyle/>
                    <a:p>
                      <a:pPr algn="l"/>
                      <a:r>
                        <a:rPr lang="hr-HR" sz="1200" b="1" noProof="0">
                          <a:latin typeface="Calibri"/>
                        </a:rPr>
                        <a:t>Vrijednosti pokazatelja</a:t>
                      </a:r>
                    </a:p>
                  </a:txBody>
                  <a:tcPr marL="73152" marR="73152">
                    <a:solidFill>
                      <a:srgbClr val="F2F2F2"/>
                    </a:solidFill>
                  </a:tcPr>
                </a:tc>
                <a:tc>
                  <a:txBody>
                    <a:bodyPr/>
                    <a:lstStyle/>
                    <a:p>
                      <a:pPr algn="l"/>
                      <a:r>
                        <a:rPr lang="hr-HR" sz="1200" b="1" noProof="0" dirty="0">
                          <a:latin typeface="Calibri"/>
                        </a:rPr>
                        <a:t>Početna: 0 | Ključna točka: 10 | Ciljana: 20</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70.003,59</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20.285,18</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90.288,77</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Sudjelovanje nastavnika u obrazovnim programima jačanja nastavničkih kompetencija</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Razvojna | Uredba: Čl.6, st. 2. Modernizacija studijskih programa | Rok: 01.10.2029</a:t>
            </a:r>
          </a:p>
        </p:txBody>
      </p:sp>
      <p:graphicFrame>
        <p:nvGraphicFramePr>
          <p:cNvPr id="4" name="Table 3"/>
          <p:cNvGraphicFramePr>
            <a:graphicFrameLocks noGrp="1"/>
          </p:cNvGraphicFramePr>
          <p:nvPr>
            <p:extLst>
              <p:ext uri="{D42A27DB-BD31-4B8C-83A1-F6EECF244321}">
                <p14:modId xmlns:p14="http://schemas.microsoft.com/office/powerpoint/2010/main" val="2960399104"/>
              </p:ext>
            </p:extLst>
          </p:nvPr>
        </p:nvGraphicFramePr>
        <p:xfrm>
          <a:off x="457200" y="1143000"/>
          <a:ext cx="7680960" cy="557784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1371600">
                <a:tc>
                  <a:txBody>
                    <a:bodyPr/>
                    <a:lstStyle/>
                    <a:p>
                      <a:pPr algn="l"/>
                      <a:r>
                        <a:rPr sz="1200" b="1" dirty="0" err="1">
                          <a:solidFill>
                            <a:schemeClr val="tx1"/>
                          </a:solidFill>
                          <a:latin typeface="Calibri"/>
                        </a:rPr>
                        <a:t>Opis</a:t>
                      </a:r>
                      <a:r>
                        <a:rPr sz="1200" b="1" dirty="0">
                          <a:solidFill>
                            <a:schemeClr val="tx1"/>
                          </a:solidFill>
                          <a:latin typeface="Calibri"/>
                        </a:rPr>
                        <a:t> </a:t>
                      </a:r>
                      <a:r>
                        <a:rPr sz="1200" b="1" dirty="0" err="1">
                          <a:solidFill>
                            <a:schemeClr val="tx1"/>
                          </a:solidFill>
                          <a:latin typeface="Calibri"/>
                        </a:rPr>
                        <a:t>aktivnosti</a:t>
                      </a:r>
                      <a:r>
                        <a:rPr sz="1200" b="1" dirty="0">
                          <a:solidFill>
                            <a:schemeClr val="tx1"/>
                          </a:solidFill>
                          <a:latin typeface="Calibri"/>
                        </a:rPr>
                        <a:t> (EFRI)</a:t>
                      </a:r>
                    </a:p>
                  </a:txBody>
                  <a:tcPr marL="73152" marR="73152">
                    <a:solidFill>
                      <a:srgbClr val="F2F2F2"/>
                    </a:solidFill>
                  </a:tcPr>
                </a:tc>
                <a:tc>
                  <a:txBody>
                    <a:bodyPr/>
                    <a:lstStyle/>
                    <a:p>
                      <a:pPr algn="l"/>
                      <a:r>
                        <a:rPr sz="1000" b="0">
                          <a:latin typeface="Calibri"/>
                        </a:rPr>
                        <a:t>• Fakultet planira tijekom četiri godine ulagati u jačanje nastavničkih kompetencija kroz sudjelovanje 12 nastavnika u edukacijama o suvremenim pristupima poučavanja u obrazovanju.</a:t>
                      </a:r>
                    </a:p>
                    <a:p>
                      <a:pPr algn="l"/>
                      <a:r>
                        <a:rPr sz="1000" b="0">
                          <a:latin typeface="Calibri"/>
                        </a:rPr>
                        <a:t>• Edukacije će obuhvatiti teme poput poučavanja, vrednovanja znanja i osiguravanja kvalitete, uz koordinaciju Odbora za kvalitetu koji će pratiti ishode i širiti stečena znanja.</a:t>
                      </a:r>
                    </a:p>
                    <a:p>
                      <a:pPr algn="l"/>
                      <a:r>
                        <a:rPr sz="1000" b="0">
                          <a:latin typeface="Calibri"/>
                        </a:rPr>
                        <a:t>• Time se jačaju kapaciteti za kvalitetnu, suvremenu i studentu usmjerenu nastavu te potvrđuje strateška orijentacija Fakulteta prema kontinuiranom razvoju.</a:t>
                      </a:r>
                    </a:p>
                    <a:p>
                      <a:pPr algn="l"/>
                      <a:r>
                        <a:rPr sz="1000" b="0">
                          <a:latin typeface="Calibri"/>
                        </a:rPr>
                        <a:t>• Iz sredstava predviđenih ovom aktivnosti financirat će se vanjski predavači koji će radionice držati na Fakultetu ili radionice u organizaciji drugih visokoobrazovnih institucija (financirat će se trošak predavača, putni trošak).</a:t>
                      </a:r>
                    </a:p>
                  </a:txBody>
                  <a:tcPr marL="73152" marR="73152"/>
                </a:tc>
                <a:extLst>
                  <a:ext uri="{0D108BD9-81ED-4DB2-BD59-A6C34878D82A}">
                    <a16:rowId xmlns:a16="http://schemas.microsoft.com/office/drawing/2014/main" val="10000"/>
                  </a:ext>
                </a:extLst>
              </a:tr>
              <a:tr h="1371600">
                <a:tc>
                  <a:txBody>
                    <a:bodyPr/>
                    <a:lstStyle/>
                    <a:p>
                      <a:pPr algn="l"/>
                      <a:r>
                        <a:rPr sz="1200" b="1">
                          <a:latin typeface="Calibri"/>
                        </a:rPr>
                        <a:t>Pokazatelj rezultata</a:t>
                      </a:r>
                    </a:p>
                  </a:txBody>
                  <a:tcPr marL="73152" marR="73152">
                    <a:solidFill>
                      <a:srgbClr val="F2F2F2"/>
                    </a:solidFill>
                  </a:tcPr>
                </a:tc>
                <a:tc>
                  <a:txBody>
                    <a:bodyPr/>
                    <a:lstStyle/>
                    <a:p>
                      <a:pPr algn="l"/>
                      <a:r>
                        <a:rPr sz="1100" b="0">
                          <a:latin typeface="Calibri"/>
                        </a:rPr>
                        <a:t>Broj nastavnika koji su sudjelovali u obrazovnim programima jačanja nastavničkih kompetencija</a:t>
                      </a:r>
                    </a:p>
                  </a:txBody>
                  <a:tcPr marL="73152" marR="73152"/>
                </a:tc>
                <a:extLst>
                  <a:ext uri="{0D108BD9-81ED-4DB2-BD59-A6C34878D82A}">
                    <a16:rowId xmlns:a16="http://schemas.microsoft.com/office/drawing/2014/main" val="10001"/>
                  </a:ext>
                </a:extLst>
              </a:tr>
              <a:tr h="1371600">
                <a:tc>
                  <a:txBody>
                    <a:bodyPr/>
                    <a:lstStyle/>
                    <a:p>
                      <a:pPr algn="l"/>
                      <a:r>
                        <a:rPr sz="1200" b="1">
                          <a:latin typeface="Calibri"/>
                        </a:rPr>
                        <a:t>Opis pokazatelja</a:t>
                      </a:r>
                    </a:p>
                  </a:txBody>
                  <a:tcPr marL="73152" marR="73152">
                    <a:solidFill>
                      <a:srgbClr val="F2F2F2"/>
                    </a:solidFill>
                  </a:tcPr>
                </a:tc>
                <a:tc>
                  <a:txBody>
                    <a:bodyPr/>
                    <a:lstStyle/>
                    <a:p>
                      <a:pPr algn="l"/>
                      <a:r>
                        <a:rPr sz="1000" b="0">
                          <a:latin typeface="Calibri"/>
                        </a:rPr>
                        <a:t>• Pokazatelj se odnosi na broj nastavnika koji su ostvarili 30 ili više ECTS bodova kroz sudjelovanje u akreditiranim obrazovnim programima.</a:t>
                      </a:r>
                    </a:p>
                    <a:p>
                      <a:pPr algn="l"/>
                      <a:r>
                        <a:rPr sz="1000" b="0">
                          <a:latin typeface="Calibri"/>
                        </a:rPr>
                        <a:t>• Pod akreditiranim programima podrazumijevaju se obrazovni programi koji imaju odobrenje Ministarstva znanosti i obrazovanja ili su prošli interni sustav osiguravanja kvalitete na visokom učilištu sukladno pravilnicima o cjeloživotnom obrazovanju te su usklađeni sa standardom kvalifikacije u Registru Hrvatskog kvalifikacijskog okvira.</a:t>
                      </a:r>
                    </a:p>
                  </a:txBody>
                  <a:tcPr marL="73152" marR="73152"/>
                </a:tc>
                <a:extLst>
                  <a:ext uri="{0D108BD9-81ED-4DB2-BD59-A6C34878D82A}">
                    <a16:rowId xmlns:a16="http://schemas.microsoft.com/office/drawing/2014/main" val="10002"/>
                  </a:ext>
                </a:extLst>
              </a:tr>
              <a:tr h="1371600">
                <a:tc>
                  <a:txBody>
                    <a:bodyPr/>
                    <a:lstStyle/>
                    <a:p>
                      <a:pPr algn="l"/>
                      <a:r>
                        <a:rPr sz="1200" b="1">
                          <a:latin typeface="Calibri"/>
                        </a:rPr>
                        <a:t>Vrijednosti pokazatelja</a:t>
                      </a:r>
                    </a:p>
                  </a:txBody>
                  <a:tcPr marL="73152" marR="73152">
                    <a:solidFill>
                      <a:srgbClr val="F2F2F2"/>
                    </a:solidFill>
                  </a:tcPr>
                </a:tc>
                <a:tc>
                  <a:txBody>
                    <a:bodyPr/>
                    <a:lstStyle/>
                    <a:p>
                      <a:pPr algn="l"/>
                      <a:r>
                        <a:rPr sz="1200" b="1" dirty="0" err="1">
                          <a:latin typeface="Calibri"/>
                        </a:rPr>
                        <a:t>Početna</a:t>
                      </a:r>
                      <a:r>
                        <a:rPr sz="1200" b="1" dirty="0">
                          <a:latin typeface="Calibri"/>
                        </a:rPr>
                        <a:t>: 0 | </a:t>
                      </a:r>
                      <a:r>
                        <a:rPr sz="1200" b="1" dirty="0" err="1">
                          <a:latin typeface="Calibri"/>
                        </a:rPr>
                        <a:t>Ključna</a:t>
                      </a:r>
                      <a:r>
                        <a:rPr sz="1200" b="1" dirty="0">
                          <a:latin typeface="Calibri"/>
                        </a:rPr>
                        <a:t> </a:t>
                      </a:r>
                      <a:r>
                        <a:rPr sz="1200" b="1" dirty="0" err="1">
                          <a:latin typeface="Calibri"/>
                        </a:rPr>
                        <a:t>točka</a:t>
                      </a:r>
                      <a:r>
                        <a:rPr sz="1200" b="1" dirty="0">
                          <a:latin typeface="Calibri"/>
                        </a:rPr>
                        <a:t>: 6 | </a:t>
                      </a:r>
                      <a:r>
                        <a:rPr sz="1200" b="1" dirty="0" err="1">
                          <a:latin typeface="Calibri"/>
                        </a:rPr>
                        <a:t>Ciljana</a:t>
                      </a:r>
                      <a:r>
                        <a:rPr sz="1200" b="1" dirty="0">
                          <a:latin typeface="Calibri"/>
                        </a:rPr>
                        <a:t>: 12</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5.282,87</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5.282,87</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Poticaji za sudjelovanje na natjecanjima</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Izvedbena | Uredba: Čl.7, st. 2. Modernizacija studijskih programa | Rok: 01.10.2029</a:t>
            </a:r>
          </a:p>
        </p:txBody>
      </p:sp>
      <p:graphicFrame>
        <p:nvGraphicFramePr>
          <p:cNvPr id="4" name="Table 3"/>
          <p:cNvGraphicFramePr>
            <a:graphicFrameLocks noGrp="1"/>
          </p:cNvGraphicFramePr>
          <p:nvPr>
            <p:extLst>
              <p:ext uri="{D42A27DB-BD31-4B8C-83A1-F6EECF244321}">
                <p14:modId xmlns:p14="http://schemas.microsoft.com/office/powerpoint/2010/main" val="745275024"/>
              </p:ext>
            </p:extLst>
          </p:nvPr>
        </p:nvGraphicFramePr>
        <p:xfrm>
          <a:off x="457200" y="1143000"/>
          <a:ext cx="7680960" cy="4598126"/>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1371600">
                <a:tc>
                  <a:txBody>
                    <a:bodyPr/>
                    <a:lstStyle/>
                    <a:p>
                      <a:pPr algn="l"/>
                      <a:r>
                        <a:rPr lang="hr-HR" sz="1200" b="1" noProof="0">
                          <a:solidFill>
                            <a:schemeClr val="tx1"/>
                          </a:solidFill>
                          <a:latin typeface="Calibri"/>
                        </a:rPr>
                        <a:t>Opis aktivnosti (EFRI)</a:t>
                      </a:r>
                    </a:p>
                  </a:txBody>
                  <a:tcPr marL="73152" marR="73152">
                    <a:solidFill>
                      <a:srgbClr val="F2F2F2"/>
                    </a:solidFill>
                  </a:tcPr>
                </a:tc>
                <a:tc>
                  <a:txBody>
                    <a:bodyPr/>
                    <a:lstStyle/>
                    <a:p>
                      <a:pPr algn="l"/>
                      <a:r>
                        <a:rPr lang="hr-HR" sz="1000" b="0" noProof="0" dirty="0">
                          <a:latin typeface="Calibri"/>
                        </a:rPr>
                        <a:t>• Fakultet planira godišnje izdvojiti sredstva kao potporu studentima koji sudjeluju na nacionalnim i međunarodnim natjecanjima relevantnima za njihovo područje studija.</a:t>
                      </a:r>
                    </a:p>
                    <a:p>
                      <a:pPr algn="l"/>
                      <a:r>
                        <a:rPr lang="hr-HR" sz="1000" b="0" noProof="0" dirty="0">
                          <a:latin typeface="Calibri"/>
                        </a:rPr>
                        <a:t>• Pod mentorstvom nastavnika, studenti će uz jasno definirana pravila moći prijaviti timove za potpore.</a:t>
                      </a:r>
                    </a:p>
                    <a:p>
                      <a:pPr algn="l"/>
                      <a:r>
                        <a:rPr lang="hr-HR" sz="1000" b="0" noProof="0" dirty="0">
                          <a:latin typeface="Calibri"/>
                        </a:rPr>
                        <a:t>• Cilj je poticati razvoj vještina, motivacije i profesionalnog profila studenata, kao i jačati mentorski odnos. </a:t>
                      </a:r>
                    </a:p>
                    <a:p>
                      <a:pPr algn="l"/>
                      <a:r>
                        <a:rPr lang="hr-HR" sz="1000" b="0" noProof="0" dirty="0">
                          <a:latin typeface="Calibri"/>
                        </a:rPr>
                        <a:t>• Sredstva će pokrivati kotizacije, putne i smještajne troškove, pripreme i interne selekcije, a najbolji timovi i mentori biti će dodatno istaknuti putem komunikacijskih kanala Fakulteta.</a:t>
                      </a:r>
                    </a:p>
                  </a:txBody>
                  <a:tcPr marL="73152" marR="73152"/>
                </a:tc>
                <a:extLst>
                  <a:ext uri="{0D108BD9-81ED-4DB2-BD59-A6C34878D82A}">
                    <a16:rowId xmlns:a16="http://schemas.microsoft.com/office/drawing/2014/main" val="10000"/>
                  </a:ext>
                </a:extLst>
              </a:tr>
              <a:tr h="483326">
                <a:tc>
                  <a:txBody>
                    <a:bodyPr/>
                    <a:lstStyle/>
                    <a:p>
                      <a:pPr algn="l"/>
                      <a:r>
                        <a:rPr lang="hr-HR" sz="1200" b="1" noProof="0">
                          <a:latin typeface="Calibri"/>
                        </a:rPr>
                        <a:t>Pokazatelj rezultata</a:t>
                      </a:r>
                    </a:p>
                  </a:txBody>
                  <a:tcPr marL="73152" marR="73152">
                    <a:solidFill>
                      <a:srgbClr val="F2F2F2"/>
                    </a:solidFill>
                  </a:tcPr>
                </a:tc>
                <a:tc>
                  <a:txBody>
                    <a:bodyPr/>
                    <a:lstStyle/>
                    <a:p>
                      <a:pPr algn="l"/>
                      <a:r>
                        <a:rPr lang="hr-HR" sz="1100" b="0" noProof="0">
                          <a:latin typeface="Calibri"/>
                        </a:rPr>
                        <a:t>Broj studenata koji sudjeluju na nacionalnim i međunarodnim natjecanjima u području studija</a:t>
                      </a:r>
                    </a:p>
                  </a:txBody>
                  <a:tcPr marL="73152" marR="73152"/>
                </a:tc>
                <a:extLst>
                  <a:ext uri="{0D108BD9-81ED-4DB2-BD59-A6C34878D82A}">
                    <a16:rowId xmlns:a16="http://schemas.microsoft.com/office/drawing/2014/main" val="10001"/>
                  </a:ext>
                </a:extLst>
              </a:tr>
              <a:tr h="1371600">
                <a:tc>
                  <a:txBody>
                    <a:bodyPr/>
                    <a:lstStyle/>
                    <a:p>
                      <a:pPr algn="l"/>
                      <a:r>
                        <a:rPr lang="hr-HR" sz="1200" b="1" noProof="0">
                          <a:latin typeface="Calibri"/>
                        </a:rPr>
                        <a:t>Opis pokazatelja</a:t>
                      </a:r>
                    </a:p>
                  </a:txBody>
                  <a:tcPr marL="73152" marR="73152">
                    <a:solidFill>
                      <a:srgbClr val="F2F2F2"/>
                    </a:solidFill>
                  </a:tcPr>
                </a:tc>
                <a:tc>
                  <a:txBody>
                    <a:bodyPr/>
                    <a:lstStyle/>
                    <a:p>
                      <a:pPr algn="l"/>
                      <a:r>
                        <a:rPr lang="hr-HR" sz="1000" b="0" noProof="0">
                          <a:latin typeface="Calibri"/>
                        </a:rPr>
                        <a:t>• Pokazatelj se odnosi na broj studenata koji su sudjelovali na nacionalnim i/ili međunarodnim natjecanjima u području studija.</a:t>
                      </a:r>
                    </a:p>
                  </a:txBody>
                  <a:tcPr marL="73152" marR="73152"/>
                </a:tc>
                <a:extLst>
                  <a:ext uri="{0D108BD9-81ED-4DB2-BD59-A6C34878D82A}">
                    <a16:rowId xmlns:a16="http://schemas.microsoft.com/office/drawing/2014/main" val="10002"/>
                  </a:ext>
                </a:extLst>
              </a:tr>
              <a:tr h="1371600">
                <a:tc>
                  <a:txBody>
                    <a:bodyPr/>
                    <a:lstStyle/>
                    <a:p>
                      <a:pPr algn="l"/>
                      <a:r>
                        <a:rPr lang="hr-HR" sz="1200" b="1" noProof="0">
                          <a:latin typeface="Calibri"/>
                        </a:rPr>
                        <a:t>Vrijednosti pokazatelja</a:t>
                      </a:r>
                    </a:p>
                  </a:txBody>
                  <a:tcPr marL="73152" marR="73152">
                    <a:solidFill>
                      <a:srgbClr val="F2F2F2"/>
                    </a:solidFill>
                  </a:tcPr>
                </a:tc>
                <a:tc>
                  <a:txBody>
                    <a:bodyPr/>
                    <a:lstStyle/>
                    <a:p>
                      <a:pPr algn="l"/>
                      <a:r>
                        <a:rPr lang="hr-HR" sz="1200" b="1" noProof="0" dirty="0">
                          <a:latin typeface="Calibri"/>
                        </a:rPr>
                        <a:t>Početna: 110 | Ključna točka: 120 | Ciljana: 130</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6.454,28</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8.285,18</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14.739,46</a:t>
                      </a:r>
                    </a:p>
                  </a:txBody>
                  <a:tcPr/>
                </a:tc>
                <a:extLst>
                  <a:ext uri="{0D108BD9-81ED-4DB2-BD59-A6C34878D82A}">
                    <a16:rowId xmlns:a16="http://schemas.microsoft.com/office/drawing/2014/main" val="10003"/>
                  </a:ext>
                </a:extLst>
              </a:tr>
            </a:tbl>
          </a:graphicData>
        </a:graphic>
      </p:graphicFrame>
      <p:sp>
        <p:nvSpPr>
          <p:cNvPr id="6" name="TextBox 5"/>
          <p:cNvSpPr txBox="1"/>
          <p:nvPr/>
        </p:nvSpPr>
        <p:spPr>
          <a:xfrm>
            <a:off x="8321040" y="3246120"/>
            <a:ext cx="3410712" cy="457200"/>
          </a:xfrm>
          <a:prstGeom prst="rect">
            <a:avLst/>
          </a:prstGeom>
          <a:noFill/>
        </p:spPr>
        <p:txBody>
          <a:bodyPr wrap="none">
            <a:spAutoFit/>
          </a:bodyPr>
          <a:lstStyle/>
          <a:p>
            <a:pPr algn="l"/>
            <a:r>
              <a:rPr sz="900" i="1">
                <a:latin typeface="Calibri"/>
              </a:rPr>
              <a:t>Napomena: Iznosi preuzeti iz tablice (valuta nije navedena u izvoru).</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Poticanje i unapređenje međunarodne mobilnosti nastavnog osoblja</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Razvojna | Uredba: Čl.6, st. 6. Poticanje međunarodne mobilnosti i međunarodne međuinstitucionalne suradnje s posebnom podrškom uključivanju u mreže sveučilišta u sklopu inicijative europskih sveučilišta | Rok: 01.10.2029</a:t>
            </a:r>
          </a:p>
        </p:txBody>
      </p:sp>
      <p:graphicFrame>
        <p:nvGraphicFramePr>
          <p:cNvPr id="4" name="Table 3"/>
          <p:cNvGraphicFramePr>
            <a:graphicFrameLocks noGrp="1"/>
          </p:cNvGraphicFramePr>
          <p:nvPr>
            <p:extLst>
              <p:ext uri="{D42A27DB-BD31-4B8C-83A1-F6EECF244321}">
                <p14:modId xmlns:p14="http://schemas.microsoft.com/office/powerpoint/2010/main" val="1745926444"/>
              </p:ext>
            </p:extLst>
          </p:nvPr>
        </p:nvGraphicFramePr>
        <p:xfrm>
          <a:off x="457200" y="1143000"/>
          <a:ext cx="7680960" cy="5489713"/>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1371600">
                <a:tc>
                  <a:txBody>
                    <a:bodyPr/>
                    <a:lstStyle/>
                    <a:p>
                      <a:pPr algn="l"/>
                      <a:r>
                        <a:rPr lang="hr-HR" sz="1200" b="1" noProof="0">
                          <a:solidFill>
                            <a:schemeClr val="tx1"/>
                          </a:solidFill>
                          <a:latin typeface="Calibri"/>
                        </a:rPr>
                        <a:t>Opis aktivnosti (EFRI)</a:t>
                      </a:r>
                    </a:p>
                  </a:txBody>
                  <a:tcPr marL="73152" marR="73152">
                    <a:solidFill>
                      <a:srgbClr val="F2F2F2"/>
                    </a:solidFill>
                  </a:tcPr>
                </a:tc>
                <a:tc>
                  <a:txBody>
                    <a:bodyPr/>
                    <a:lstStyle/>
                    <a:p>
                      <a:pPr algn="l"/>
                      <a:r>
                        <a:rPr lang="hr-HR" sz="1000" b="0" noProof="0" dirty="0">
                          <a:latin typeface="Calibri"/>
                        </a:rPr>
                        <a:t>• Fakultet će dodatno poticati međunarodnu mobilnost nastavnog osoblja kroz niz konkretnih mjera koje olakšavaju planiranje i provedbu mobilnosti te motiviraju nastavnike na sudjelovanje.</a:t>
                      </a:r>
                    </a:p>
                    <a:p>
                      <a:pPr algn="l"/>
                      <a:r>
                        <a:rPr lang="hr-HR" sz="1000" b="0" noProof="0" dirty="0">
                          <a:latin typeface="Calibri"/>
                        </a:rPr>
                        <a:t>• </a:t>
                      </a:r>
                      <a:r>
                        <a:rPr lang="hr-HR" sz="1000" b="0" noProof="0" dirty="0">
                          <a:solidFill>
                            <a:srgbClr val="FF0000"/>
                          </a:solidFill>
                          <a:latin typeface="Calibri"/>
                        </a:rPr>
                        <a:t>Na razini katedri izrađivat će se semestralni planovi mobilnosti koji će obuhvaćati termine usklađene s akademskim kalendarom, popis zainteresiranih nastavnika, prijedloge za zamjene u nastavi, ciljane partnerske institucije i vrste mobilnosti.</a:t>
                      </a:r>
                    </a:p>
                    <a:p>
                      <a:pPr algn="l"/>
                      <a:r>
                        <a:rPr lang="hr-HR" sz="1000" b="0" noProof="0" dirty="0">
                          <a:latin typeface="Calibri"/>
                        </a:rPr>
                        <a:t>• Prilikom izrade izvedbenih planova kolegija uzimat će se u obzir vremenski okviri za mobilnosti, kako bi nastavnici mogli iskoristiti dostupne programe bez narušavanja kontinuiteta izvođenja nastave.</a:t>
                      </a:r>
                    </a:p>
                    <a:p>
                      <a:pPr algn="l"/>
                      <a:r>
                        <a:rPr lang="hr-HR" sz="1000" b="0" noProof="0" dirty="0">
                          <a:latin typeface="Calibri"/>
                        </a:rPr>
                        <a:t>• </a:t>
                      </a:r>
                      <a:r>
                        <a:rPr lang="hr-HR" sz="1000" b="0" noProof="0" dirty="0">
                          <a:solidFill>
                            <a:srgbClr val="FF0000"/>
                          </a:solidFill>
                          <a:latin typeface="Calibri"/>
                        </a:rPr>
                        <a:t>Fakultet planira uvesti mini-</a:t>
                      </a:r>
                      <a:r>
                        <a:rPr lang="hr-HR" sz="1000" b="0" noProof="0" dirty="0" err="1">
                          <a:solidFill>
                            <a:srgbClr val="FF0000"/>
                          </a:solidFill>
                          <a:latin typeface="Calibri"/>
                        </a:rPr>
                        <a:t>grantove</a:t>
                      </a:r>
                      <a:r>
                        <a:rPr lang="hr-HR" sz="1000" b="0" noProof="0" dirty="0">
                          <a:solidFill>
                            <a:srgbClr val="FF0000"/>
                          </a:solidFill>
                          <a:latin typeface="Calibri"/>
                        </a:rPr>
                        <a:t> za NASTAVNU mobilnosti dulju od 14 dana (što će se i financirati ovom aktivnosti, a kao prihvatljiv trošak su troškovi putovanja, smještaja, dnevnica).</a:t>
                      </a:r>
                    </a:p>
                    <a:p>
                      <a:pPr algn="l"/>
                      <a:r>
                        <a:rPr lang="hr-HR" sz="1000" b="0" noProof="0" dirty="0">
                          <a:latin typeface="Calibri"/>
                        </a:rPr>
                        <a:t>• Za mini-</a:t>
                      </a:r>
                      <a:r>
                        <a:rPr lang="hr-HR" sz="1000" b="0" noProof="0" dirty="0" err="1">
                          <a:latin typeface="Calibri"/>
                        </a:rPr>
                        <a:t>grantove</a:t>
                      </a:r>
                      <a:r>
                        <a:rPr lang="hr-HR" sz="1000" b="0" noProof="0" dirty="0">
                          <a:latin typeface="Calibri"/>
                        </a:rPr>
                        <a:t>, Fakultet planira uvesti bodovni sustav vrednovanja prijava nastavnika za ove </a:t>
                      </a:r>
                      <a:r>
                        <a:rPr lang="hr-HR" sz="1000" b="0" noProof="0" dirty="0" err="1">
                          <a:latin typeface="Calibri"/>
                        </a:rPr>
                        <a:t>grantove</a:t>
                      </a:r>
                      <a:r>
                        <a:rPr lang="hr-HR" sz="1000" b="0" noProof="0" dirty="0">
                          <a:latin typeface="Calibri"/>
                        </a:rPr>
                        <a:t>, a ostvarena mobilnosti vrednovati će se kao jedan od kriterija za dodjelu godišnje nagrade za doprinos međunarodnoj suradnji.</a:t>
                      </a:r>
                    </a:p>
                    <a:p>
                      <a:pPr algn="l"/>
                      <a:r>
                        <a:rPr lang="hr-HR" sz="1000" b="0" noProof="0" dirty="0">
                          <a:latin typeface="Calibri"/>
                        </a:rPr>
                        <a:t>• Također će se redovito organizirati informativne radionice u suradnji s Referadom za međunarodnu suradnju, koordinatorima mobilnosti i iskusnim nastavnicima, kako bi se dodatno potaknulo i podržalo sudjelovanje u međunarodnoj razmjeni.</a:t>
                      </a:r>
                    </a:p>
                    <a:p>
                      <a:pPr marL="0" marR="0" lvl="0" indent="0" algn="l" defTabSz="457200" rtl="0" eaLnBrk="1" fontAlgn="auto" latinLnBrk="0" hangingPunct="1">
                        <a:lnSpc>
                          <a:spcPct val="100000"/>
                        </a:lnSpc>
                        <a:spcBef>
                          <a:spcPts val="0"/>
                        </a:spcBef>
                        <a:spcAft>
                          <a:spcPts val="0"/>
                        </a:spcAft>
                        <a:buClrTx/>
                        <a:buSzTx/>
                        <a:buFontTx/>
                        <a:buNone/>
                        <a:tabLst/>
                        <a:defRPr/>
                      </a:pPr>
                      <a:r>
                        <a:rPr lang="hr-HR" sz="1000" b="0" noProof="0" dirty="0">
                          <a:latin typeface="+mn-lt"/>
                        </a:rPr>
                        <a:t>Primjeri dobre prakse redovito će se predstavljati putem internog newslettera, koji će uključivati korisne i izvedive primjere kratkoročnih mobilnosti (npr. u okviru Erasmus+ </a:t>
                      </a:r>
                      <a:r>
                        <a:rPr lang="hr-HR" sz="1000" b="0" noProof="0" dirty="0" err="1">
                          <a:latin typeface="+mn-lt"/>
                        </a:rPr>
                        <a:t>staff</a:t>
                      </a:r>
                      <a:r>
                        <a:rPr lang="hr-HR" sz="1000" b="0" noProof="0" dirty="0">
                          <a:latin typeface="+mn-lt"/>
                        </a:rPr>
                        <a:t> programa), kao i ažurirane informacije o dostupnim institucijama, kontakt osobama, postupku prijave i potrebnim administrativnim koracima.</a:t>
                      </a:r>
                    </a:p>
                  </a:txBody>
                  <a:tcPr marL="73152" marR="73152"/>
                </a:tc>
                <a:extLst>
                  <a:ext uri="{0D108BD9-81ED-4DB2-BD59-A6C34878D82A}">
                    <a16:rowId xmlns:a16="http://schemas.microsoft.com/office/drawing/2014/main" val="10000"/>
                  </a:ext>
                </a:extLst>
              </a:tr>
              <a:tr h="441960">
                <a:tc>
                  <a:txBody>
                    <a:bodyPr/>
                    <a:lstStyle/>
                    <a:p>
                      <a:pPr algn="l"/>
                      <a:r>
                        <a:rPr lang="hr-HR" sz="1200" b="1" noProof="0">
                          <a:latin typeface="Calibri"/>
                        </a:rPr>
                        <a:t>Pokazatelj rezultata</a:t>
                      </a:r>
                    </a:p>
                  </a:txBody>
                  <a:tcPr marL="73152" marR="73152">
                    <a:solidFill>
                      <a:srgbClr val="F2F2F2"/>
                    </a:solidFill>
                  </a:tcPr>
                </a:tc>
                <a:tc>
                  <a:txBody>
                    <a:bodyPr/>
                    <a:lstStyle/>
                    <a:p>
                      <a:pPr algn="l"/>
                      <a:r>
                        <a:rPr lang="hr-HR" sz="1100" b="0" noProof="0">
                          <a:latin typeface="Calibri"/>
                        </a:rPr>
                        <a:t>Broj nastavnika koji sudjeluju u međunarodnoj razmjeni</a:t>
                      </a:r>
                    </a:p>
                  </a:txBody>
                  <a:tcPr marL="73152" marR="73152"/>
                </a:tc>
                <a:extLst>
                  <a:ext uri="{0D108BD9-81ED-4DB2-BD59-A6C34878D82A}">
                    <a16:rowId xmlns:a16="http://schemas.microsoft.com/office/drawing/2014/main" val="10001"/>
                  </a:ext>
                </a:extLst>
              </a:tr>
              <a:tr h="689113">
                <a:tc>
                  <a:txBody>
                    <a:bodyPr/>
                    <a:lstStyle/>
                    <a:p>
                      <a:pPr algn="l"/>
                      <a:r>
                        <a:rPr lang="hr-HR" sz="1200" b="1" noProof="0">
                          <a:latin typeface="Calibri"/>
                        </a:rPr>
                        <a:t>Opis pokazatelja</a:t>
                      </a:r>
                    </a:p>
                  </a:txBody>
                  <a:tcPr marL="73152" marR="73152">
                    <a:solidFill>
                      <a:srgbClr val="F2F2F2"/>
                    </a:solidFill>
                  </a:tcPr>
                </a:tc>
                <a:tc>
                  <a:txBody>
                    <a:bodyPr/>
                    <a:lstStyle/>
                    <a:p>
                      <a:pPr algn="l"/>
                      <a:r>
                        <a:rPr lang="hr-HR" sz="1000" b="0" noProof="0" dirty="0">
                          <a:latin typeface="Calibri"/>
                        </a:rPr>
                        <a:t>• </a:t>
                      </a:r>
                      <a:r>
                        <a:rPr lang="hr-HR" sz="1000" b="0" noProof="0" dirty="0">
                          <a:solidFill>
                            <a:srgbClr val="FF0000"/>
                          </a:solidFill>
                          <a:latin typeface="Calibri"/>
                        </a:rPr>
                        <a:t>Razmjena uključuje broj nastavnika na javnom visokom učilištu koji su uključeni u dolazne i odlazne aktivnosti međunarodne mobilnosti koja uključuje održavanje nastave.</a:t>
                      </a:r>
                    </a:p>
                    <a:p>
                      <a:pPr algn="l"/>
                      <a:r>
                        <a:rPr lang="hr-HR" sz="1000" b="0" noProof="0" dirty="0">
                          <a:latin typeface="Calibri"/>
                        </a:rPr>
                        <a:t>• Pod </a:t>
                      </a:r>
                      <a:r>
                        <a:rPr lang="hr-HR" sz="1000" b="0" noProof="0" dirty="0">
                          <a:solidFill>
                            <a:srgbClr val="FF0000"/>
                          </a:solidFill>
                          <a:latin typeface="Calibri"/>
                        </a:rPr>
                        <a:t>nastavom se podrazumijeva nastava u trajanju od najmanje 5 sati.</a:t>
                      </a:r>
                    </a:p>
                  </a:txBody>
                  <a:tcPr marL="73152" marR="73152"/>
                </a:tc>
                <a:extLst>
                  <a:ext uri="{0D108BD9-81ED-4DB2-BD59-A6C34878D82A}">
                    <a16:rowId xmlns:a16="http://schemas.microsoft.com/office/drawing/2014/main" val="10002"/>
                  </a:ext>
                </a:extLst>
              </a:tr>
              <a:tr h="1371600">
                <a:tc>
                  <a:txBody>
                    <a:bodyPr/>
                    <a:lstStyle/>
                    <a:p>
                      <a:pPr algn="l"/>
                      <a:r>
                        <a:rPr lang="hr-HR" sz="1200" b="1" noProof="0">
                          <a:latin typeface="Calibri"/>
                        </a:rPr>
                        <a:t>Vrijednosti pokazatelja</a:t>
                      </a:r>
                    </a:p>
                  </a:txBody>
                  <a:tcPr marL="73152" marR="73152">
                    <a:solidFill>
                      <a:srgbClr val="F2F2F2"/>
                    </a:solidFill>
                  </a:tcPr>
                </a:tc>
                <a:tc>
                  <a:txBody>
                    <a:bodyPr/>
                    <a:lstStyle/>
                    <a:p>
                      <a:pPr algn="l"/>
                      <a:r>
                        <a:rPr lang="hr-HR" sz="1200" b="1" noProof="0" dirty="0">
                          <a:latin typeface="Calibri"/>
                        </a:rPr>
                        <a:t>Početna: 9 | Ključna točka: 10 | Ciljana: 12</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12.908,62</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8.000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20.908,62</a:t>
                      </a:r>
                    </a:p>
                  </a:txBody>
                  <a:tcPr/>
                </a:tc>
                <a:extLst>
                  <a:ext uri="{0D108BD9-81ED-4DB2-BD59-A6C34878D82A}">
                    <a16:rowId xmlns:a16="http://schemas.microsoft.com/office/drawing/2014/main" val="10003"/>
                  </a:ext>
                </a:extLst>
              </a:tr>
            </a:tbl>
          </a:graphicData>
        </a:graphic>
      </p:graphicFrame>
      <p:sp>
        <p:nvSpPr>
          <p:cNvPr id="6" name="TextBox 5"/>
          <p:cNvSpPr txBox="1"/>
          <p:nvPr/>
        </p:nvSpPr>
        <p:spPr>
          <a:xfrm>
            <a:off x="8321040" y="3246120"/>
            <a:ext cx="3410712" cy="457200"/>
          </a:xfrm>
          <a:prstGeom prst="rect">
            <a:avLst/>
          </a:prstGeom>
          <a:noFill/>
        </p:spPr>
        <p:txBody>
          <a:bodyPr wrap="none">
            <a:spAutoFit/>
          </a:bodyPr>
          <a:lstStyle/>
          <a:p>
            <a:pPr algn="l"/>
            <a:r>
              <a:rPr sz="900" i="1">
                <a:latin typeface="Calibri"/>
              </a:rPr>
              <a:t>Napomena: Iznosi preuzeti iz tablice (valuta nije navedena u izvoru).</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dirty="0" err="1">
                <a:latin typeface="Calibri"/>
              </a:rPr>
              <a:t>Poticanje</a:t>
            </a:r>
            <a:r>
              <a:rPr sz="2400" b="1" dirty="0">
                <a:latin typeface="Calibri"/>
              </a:rPr>
              <a:t> </a:t>
            </a:r>
            <a:r>
              <a:rPr sz="2400" b="1" dirty="0" err="1">
                <a:latin typeface="Calibri"/>
              </a:rPr>
              <a:t>i</a:t>
            </a:r>
            <a:r>
              <a:rPr sz="2400" b="1" dirty="0">
                <a:latin typeface="Calibri"/>
              </a:rPr>
              <a:t> </a:t>
            </a:r>
            <a:r>
              <a:rPr sz="2400" b="1" dirty="0" err="1">
                <a:latin typeface="Calibri"/>
              </a:rPr>
              <a:t>unapređenje</a:t>
            </a:r>
            <a:r>
              <a:rPr sz="2400" b="1" dirty="0">
                <a:latin typeface="Calibri"/>
              </a:rPr>
              <a:t> </a:t>
            </a:r>
            <a:r>
              <a:rPr sz="2400" b="1" dirty="0" err="1">
                <a:latin typeface="Calibri"/>
              </a:rPr>
              <a:t>međunarodne</a:t>
            </a:r>
            <a:r>
              <a:rPr sz="2400" b="1" dirty="0">
                <a:latin typeface="Calibri"/>
              </a:rPr>
              <a:t> </a:t>
            </a:r>
            <a:r>
              <a:rPr sz="2400" b="1" dirty="0" err="1">
                <a:latin typeface="Calibri"/>
              </a:rPr>
              <a:t>mobilnosti</a:t>
            </a:r>
            <a:r>
              <a:rPr sz="2400" b="1" dirty="0">
                <a:latin typeface="Calibri"/>
              </a:rPr>
              <a:t> </a:t>
            </a:r>
            <a:r>
              <a:rPr sz="2400" b="1" dirty="0" err="1">
                <a:latin typeface="Calibri"/>
              </a:rPr>
              <a:t>studenata</a:t>
            </a:r>
            <a:endParaRPr sz="2400" b="1" dirty="0">
              <a:latin typeface="Calibri"/>
            </a:endParaRP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Izvedbena | Uredba: Čl.7, st. 9. Poticanje međunarodne mobilnosti i međunarodne međuinstitucionalne suradnje s posebnom podrškom uključivanju u mreže sveučilišta u sklopu inicijative europskih sveučilišta | Rok: 01.10.2029</a:t>
            </a:r>
          </a:p>
        </p:txBody>
      </p:sp>
      <p:graphicFrame>
        <p:nvGraphicFramePr>
          <p:cNvPr id="4" name="Table 3"/>
          <p:cNvGraphicFramePr>
            <a:graphicFrameLocks noGrp="1"/>
          </p:cNvGraphicFramePr>
          <p:nvPr>
            <p:extLst>
              <p:ext uri="{D42A27DB-BD31-4B8C-83A1-F6EECF244321}">
                <p14:modId xmlns:p14="http://schemas.microsoft.com/office/powerpoint/2010/main" val="2405510883"/>
              </p:ext>
            </p:extLst>
          </p:nvPr>
        </p:nvGraphicFramePr>
        <p:xfrm>
          <a:off x="457200" y="1143000"/>
          <a:ext cx="7680960" cy="649224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1371600">
                <a:tc>
                  <a:txBody>
                    <a:bodyPr/>
                    <a:lstStyle/>
                    <a:p>
                      <a:pPr algn="l"/>
                      <a:r>
                        <a:rPr sz="1200" b="1" dirty="0" err="1">
                          <a:solidFill>
                            <a:schemeClr val="tx1"/>
                          </a:solidFill>
                          <a:latin typeface="Calibri"/>
                        </a:rPr>
                        <a:t>Opis</a:t>
                      </a:r>
                      <a:r>
                        <a:rPr sz="1200" b="1" dirty="0">
                          <a:solidFill>
                            <a:schemeClr val="tx1"/>
                          </a:solidFill>
                          <a:latin typeface="Calibri"/>
                        </a:rPr>
                        <a:t> </a:t>
                      </a:r>
                      <a:r>
                        <a:rPr sz="1200" b="1" dirty="0" err="1">
                          <a:solidFill>
                            <a:schemeClr val="tx1"/>
                          </a:solidFill>
                          <a:latin typeface="Calibri"/>
                        </a:rPr>
                        <a:t>aktivnosti</a:t>
                      </a:r>
                      <a:r>
                        <a:rPr sz="1200" b="1" dirty="0">
                          <a:solidFill>
                            <a:schemeClr val="tx1"/>
                          </a:solidFill>
                          <a:latin typeface="Calibri"/>
                        </a:rPr>
                        <a:t> (EFRI)</a:t>
                      </a:r>
                    </a:p>
                  </a:txBody>
                  <a:tcPr marL="73152" marR="73152">
                    <a:solidFill>
                      <a:srgbClr val="F2F2F2"/>
                    </a:solidFill>
                  </a:tcPr>
                </a:tc>
                <a:tc>
                  <a:txBody>
                    <a:bodyPr/>
                    <a:lstStyle/>
                    <a:p>
                      <a:pPr algn="l"/>
                      <a:r>
                        <a:rPr sz="1000" b="0" dirty="0">
                          <a:latin typeface="Calibri"/>
                        </a:rPr>
                        <a:t>• </a:t>
                      </a:r>
                      <a:r>
                        <a:rPr sz="1000" b="0" dirty="0" err="1">
                          <a:latin typeface="Calibri"/>
                        </a:rPr>
                        <a:t>Fakultet</a:t>
                      </a:r>
                      <a:r>
                        <a:rPr sz="1000" b="0" dirty="0">
                          <a:latin typeface="Calibri"/>
                        </a:rPr>
                        <a:t> </a:t>
                      </a:r>
                      <a:r>
                        <a:rPr sz="1000" b="0" dirty="0" err="1">
                          <a:latin typeface="Calibri"/>
                        </a:rPr>
                        <a:t>će</a:t>
                      </a:r>
                      <a:r>
                        <a:rPr sz="1000" b="0" dirty="0">
                          <a:latin typeface="Calibri"/>
                        </a:rPr>
                        <a:t> </a:t>
                      </a:r>
                      <a:r>
                        <a:rPr sz="1000" b="0" dirty="0" err="1">
                          <a:latin typeface="Calibri"/>
                        </a:rPr>
                        <a:t>dodatno</a:t>
                      </a:r>
                      <a:r>
                        <a:rPr sz="1000" b="0" dirty="0">
                          <a:latin typeface="Calibri"/>
                        </a:rPr>
                        <a:t> </a:t>
                      </a:r>
                      <a:r>
                        <a:rPr sz="1000" b="0" dirty="0" err="1">
                          <a:latin typeface="Calibri"/>
                        </a:rPr>
                        <a:t>poticati</a:t>
                      </a:r>
                      <a:r>
                        <a:rPr sz="1000" b="0" dirty="0">
                          <a:latin typeface="Calibri"/>
                        </a:rPr>
                        <a:t> </a:t>
                      </a:r>
                      <a:r>
                        <a:rPr sz="1000" b="0" dirty="0" err="1">
                          <a:latin typeface="Calibri"/>
                        </a:rPr>
                        <a:t>međunarodnu</a:t>
                      </a:r>
                      <a:r>
                        <a:rPr sz="1000" b="0" dirty="0">
                          <a:latin typeface="Calibri"/>
                        </a:rPr>
                        <a:t> </a:t>
                      </a:r>
                      <a:r>
                        <a:rPr sz="1000" b="0" dirty="0" err="1">
                          <a:latin typeface="Calibri"/>
                        </a:rPr>
                        <a:t>mobilnost</a:t>
                      </a:r>
                      <a:r>
                        <a:rPr sz="1000" b="0" dirty="0">
                          <a:latin typeface="Calibri"/>
                        </a:rPr>
                        <a:t> </a:t>
                      </a:r>
                      <a:r>
                        <a:rPr sz="1000" b="0" dirty="0" err="1">
                          <a:latin typeface="Calibri"/>
                        </a:rPr>
                        <a:t>studenata</a:t>
                      </a:r>
                      <a:r>
                        <a:rPr sz="1000" b="0" dirty="0">
                          <a:latin typeface="Calibri"/>
                        </a:rPr>
                        <a:t> </a:t>
                      </a:r>
                      <a:r>
                        <a:rPr sz="1000" b="0" dirty="0" err="1">
                          <a:latin typeface="Calibri"/>
                        </a:rPr>
                        <a:t>kroz</a:t>
                      </a:r>
                      <a:r>
                        <a:rPr sz="1000" b="0" dirty="0">
                          <a:latin typeface="Calibri"/>
                        </a:rPr>
                        <a:t> </a:t>
                      </a:r>
                      <a:r>
                        <a:rPr sz="1000" b="0" dirty="0" err="1">
                          <a:latin typeface="Calibri"/>
                        </a:rPr>
                        <a:t>niz</a:t>
                      </a:r>
                      <a:r>
                        <a:rPr sz="1000" b="0" dirty="0">
                          <a:latin typeface="Calibri"/>
                        </a:rPr>
                        <a:t> </a:t>
                      </a:r>
                      <a:r>
                        <a:rPr sz="1000" b="0" dirty="0" err="1">
                          <a:latin typeface="Calibri"/>
                        </a:rPr>
                        <a:t>ciljanih</a:t>
                      </a:r>
                      <a:r>
                        <a:rPr sz="1000" b="0" dirty="0">
                          <a:latin typeface="Calibri"/>
                        </a:rPr>
                        <a:t> </a:t>
                      </a:r>
                      <a:r>
                        <a:rPr sz="1000" b="0" dirty="0" err="1">
                          <a:latin typeface="Calibri"/>
                        </a:rPr>
                        <a:t>mjera</a:t>
                      </a:r>
                      <a:r>
                        <a:rPr sz="1000" b="0" dirty="0">
                          <a:latin typeface="Calibri"/>
                        </a:rPr>
                        <a:t> </a:t>
                      </a:r>
                      <a:r>
                        <a:rPr sz="1000" b="0" dirty="0" err="1">
                          <a:latin typeface="Calibri"/>
                        </a:rPr>
                        <a:t>koje</a:t>
                      </a:r>
                      <a:r>
                        <a:rPr sz="1000" b="0" dirty="0">
                          <a:latin typeface="Calibri"/>
                        </a:rPr>
                        <a:t> </a:t>
                      </a:r>
                      <a:r>
                        <a:rPr sz="1000" b="0" dirty="0" err="1">
                          <a:latin typeface="Calibri"/>
                        </a:rPr>
                        <a:t>će</a:t>
                      </a:r>
                      <a:r>
                        <a:rPr sz="1000" b="0" dirty="0">
                          <a:latin typeface="Calibri"/>
                        </a:rPr>
                        <a:t> </a:t>
                      </a:r>
                      <a:r>
                        <a:rPr sz="1000" b="0" dirty="0" err="1">
                          <a:latin typeface="Calibri"/>
                        </a:rPr>
                        <a:t>povećati</a:t>
                      </a:r>
                      <a:r>
                        <a:rPr sz="1000" b="0" dirty="0">
                          <a:latin typeface="Calibri"/>
                        </a:rPr>
                        <a:t> </a:t>
                      </a:r>
                      <a:r>
                        <a:rPr sz="1000" b="0" dirty="0" err="1">
                          <a:latin typeface="Calibri"/>
                        </a:rPr>
                        <a:t>informiranost</a:t>
                      </a:r>
                      <a:r>
                        <a:rPr sz="1000" b="0" dirty="0">
                          <a:latin typeface="Calibri"/>
                        </a:rPr>
                        <a:t>, </a:t>
                      </a:r>
                      <a:r>
                        <a:rPr sz="1000" b="0" dirty="0" err="1">
                          <a:latin typeface="Calibri"/>
                        </a:rPr>
                        <a:t>ukloniti</a:t>
                      </a:r>
                      <a:r>
                        <a:rPr sz="1000" b="0" dirty="0">
                          <a:latin typeface="Calibri"/>
                        </a:rPr>
                        <a:t> </a:t>
                      </a:r>
                      <a:r>
                        <a:rPr sz="1000" b="0" dirty="0" err="1">
                          <a:latin typeface="Calibri"/>
                        </a:rPr>
                        <a:t>financijske</a:t>
                      </a:r>
                      <a:r>
                        <a:rPr sz="1000" b="0" dirty="0">
                          <a:latin typeface="Calibri"/>
                        </a:rPr>
                        <a:t> </a:t>
                      </a:r>
                      <a:r>
                        <a:rPr sz="1000" b="0" dirty="0" err="1">
                          <a:latin typeface="Calibri"/>
                        </a:rPr>
                        <a:t>prepreke</a:t>
                      </a:r>
                      <a:r>
                        <a:rPr sz="1000" b="0" dirty="0">
                          <a:latin typeface="Calibri"/>
                        </a:rPr>
                        <a:t> </a:t>
                      </a:r>
                      <a:r>
                        <a:rPr sz="1000" b="0" dirty="0" err="1">
                          <a:latin typeface="Calibri"/>
                        </a:rPr>
                        <a:t>i</a:t>
                      </a:r>
                      <a:r>
                        <a:rPr sz="1000" b="0" dirty="0">
                          <a:latin typeface="Calibri"/>
                        </a:rPr>
                        <a:t> </a:t>
                      </a:r>
                      <a:r>
                        <a:rPr sz="1000" b="0" dirty="0" err="1">
                          <a:latin typeface="Calibri"/>
                        </a:rPr>
                        <a:t>olakšati</a:t>
                      </a:r>
                      <a:r>
                        <a:rPr sz="1000" b="0" dirty="0">
                          <a:latin typeface="Calibri"/>
                        </a:rPr>
                        <a:t> </a:t>
                      </a:r>
                      <a:r>
                        <a:rPr sz="1000" b="0" dirty="0" err="1">
                          <a:latin typeface="Calibri"/>
                        </a:rPr>
                        <a:t>akademsko</a:t>
                      </a:r>
                      <a:r>
                        <a:rPr sz="1000" b="0" dirty="0">
                          <a:latin typeface="Calibri"/>
                        </a:rPr>
                        <a:t> </a:t>
                      </a:r>
                      <a:r>
                        <a:rPr sz="1000" b="0" dirty="0" err="1">
                          <a:latin typeface="Calibri"/>
                        </a:rPr>
                        <a:t>planiranje</a:t>
                      </a:r>
                      <a:r>
                        <a:rPr sz="1000" b="0" dirty="0">
                          <a:latin typeface="Calibri"/>
                        </a:rPr>
                        <a:t> </a:t>
                      </a:r>
                      <a:r>
                        <a:rPr sz="1000" b="0" dirty="0" err="1">
                          <a:latin typeface="Calibri"/>
                        </a:rPr>
                        <a:t>mobilnosti</a:t>
                      </a:r>
                      <a:r>
                        <a:rPr sz="1000" b="0" dirty="0">
                          <a:latin typeface="Calibri"/>
                        </a:rPr>
                        <a:t>.</a:t>
                      </a:r>
                    </a:p>
                    <a:p>
                      <a:pPr algn="l"/>
                      <a:r>
                        <a:rPr sz="1000" b="0" dirty="0">
                          <a:latin typeface="Calibri"/>
                        </a:rPr>
                        <a:t>• </a:t>
                      </a:r>
                      <a:r>
                        <a:rPr sz="1000" b="0" dirty="0" err="1">
                          <a:latin typeface="Calibri"/>
                        </a:rPr>
                        <a:t>Planira</a:t>
                      </a:r>
                      <a:r>
                        <a:rPr sz="1000" b="0" dirty="0">
                          <a:latin typeface="Calibri"/>
                        </a:rPr>
                        <a:t> se </a:t>
                      </a:r>
                      <a:r>
                        <a:rPr sz="1000" b="0" dirty="0" err="1">
                          <a:latin typeface="Calibri"/>
                        </a:rPr>
                        <a:t>izrada</a:t>
                      </a:r>
                      <a:r>
                        <a:rPr sz="1000" b="0" dirty="0">
                          <a:latin typeface="Calibri"/>
                        </a:rPr>
                        <a:t> </a:t>
                      </a:r>
                      <a:r>
                        <a:rPr sz="1000" b="0" dirty="0" err="1">
                          <a:latin typeface="Calibri"/>
                        </a:rPr>
                        <a:t>kratkih</a:t>
                      </a:r>
                      <a:r>
                        <a:rPr sz="1000" b="0" dirty="0">
                          <a:latin typeface="Calibri"/>
                        </a:rPr>
                        <a:t> </a:t>
                      </a:r>
                      <a:r>
                        <a:rPr sz="1000" b="0" dirty="0" err="1">
                          <a:latin typeface="Calibri"/>
                        </a:rPr>
                        <a:t>priča</a:t>
                      </a:r>
                      <a:r>
                        <a:rPr sz="1000" b="0" dirty="0">
                          <a:latin typeface="Calibri"/>
                        </a:rPr>
                        <a:t> </a:t>
                      </a:r>
                      <a:r>
                        <a:rPr sz="1000" b="0" dirty="0" err="1">
                          <a:latin typeface="Calibri"/>
                        </a:rPr>
                        <a:t>i</a:t>
                      </a:r>
                      <a:r>
                        <a:rPr sz="1000" b="0" dirty="0">
                          <a:latin typeface="Calibri"/>
                        </a:rPr>
                        <a:t> video </a:t>
                      </a:r>
                      <a:r>
                        <a:rPr sz="1000" b="0" dirty="0" err="1">
                          <a:latin typeface="Calibri"/>
                        </a:rPr>
                        <a:t>materijala</a:t>
                      </a:r>
                      <a:r>
                        <a:rPr sz="1000" b="0" dirty="0">
                          <a:latin typeface="Calibri"/>
                        </a:rPr>
                        <a:t> </a:t>
                      </a:r>
                      <a:r>
                        <a:rPr sz="1000" b="0" dirty="0" err="1">
                          <a:latin typeface="Calibri"/>
                        </a:rPr>
                        <a:t>studenata</a:t>
                      </a:r>
                      <a:r>
                        <a:rPr sz="1000" b="0" dirty="0">
                          <a:latin typeface="Calibri"/>
                        </a:rPr>
                        <a:t> </a:t>
                      </a:r>
                      <a:r>
                        <a:rPr sz="1000" b="0" dirty="0" err="1">
                          <a:latin typeface="Calibri"/>
                        </a:rPr>
                        <a:t>povratnika</a:t>
                      </a:r>
                      <a:r>
                        <a:rPr sz="1000" b="0" dirty="0">
                          <a:latin typeface="Calibri"/>
                        </a:rPr>
                        <a:t> koji </a:t>
                      </a:r>
                      <a:r>
                        <a:rPr sz="1000" b="0" dirty="0" err="1">
                          <a:latin typeface="Calibri"/>
                        </a:rPr>
                        <a:t>su</a:t>
                      </a:r>
                      <a:r>
                        <a:rPr sz="1000" b="0" dirty="0">
                          <a:latin typeface="Calibri"/>
                        </a:rPr>
                        <a:t> </a:t>
                      </a:r>
                      <a:r>
                        <a:rPr sz="1000" b="0" dirty="0" err="1">
                          <a:latin typeface="Calibri"/>
                        </a:rPr>
                        <a:t>semestar</a:t>
                      </a:r>
                      <a:r>
                        <a:rPr sz="1000" b="0" dirty="0">
                          <a:latin typeface="Calibri"/>
                        </a:rPr>
                        <a:t> </a:t>
                      </a:r>
                      <a:r>
                        <a:rPr sz="1000" b="0" dirty="0" err="1">
                          <a:latin typeface="Calibri"/>
                        </a:rPr>
                        <a:t>proveli</a:t>
                      </a:r>
                      <a:r>
                        <a:rPr sz="1000" b="0" dirty="0">
                          <a:latin typeface="Calibri"/>
                        </a:rPr>
                        <a:t> u </a:t>
                      </a:r>
                      <a:r>
                        <a:rPr sz="1000" b="0" dirty="0" err="1">
                          <a:latin typeface="Calibri"/>
                        </a:rPr>
                        <a:t>inozemstvu</a:t>
                      </a:r>
                      <a:r>
                        <a:rPr sz="1000" b="0" dirty="0">
                          <a:latin typeface="Calibri"/>
                        </a:rPr>
                        <a:t>, </a:t>
                      </a:r>
                      <a:r>
                        <a:rPr sz="1000" b="0" dirty="0" err="1">
                          <a:latin typeface="Calibri"/>
                        </a:rPr>
                        <a:t>kako</a:t>
                      </a:r>
                      <a:r>
                        <a:rPr sz="1000" b="0" dirty="0">
                          <a:latin typeface="Calibri"/>
                        </a:rPr>
                        <a:t> bi se </a:t>
                      </a:r>
                      <a:r>
                        <a:rPr sz="1000" b="0" dirty="0" err="1">
                          <a:latin typeface="Calibri"/>
                        </a:rPr>
                        <a:t>promocijom</a:t>
                      </a:r>
                      <a:r>
                        <a:rPr sz="1000" b="0" dirty="0">
                          <a:latin typeface="Calibri"/>
                        </a:rPr>
                        <a:t> </a:t>
                      </a:r>
                      <a:r>
                        <a:rPr sz="1000" b="0" dirty="0" err="1">
                          <a:latin typeface="Calibri"/>
                        </a:rPr>
                        <a:t>iz</a:t>
                      </a:r>
                      <a:r>
                        <a:rPr sz="1000" b="0" dirty="0">
                          <a:latin typeface="Calibri"/>
                        </a:rPr>
                        <a:t> </a:t>
                      </a:r>
                      <a:r>
                        <a:rPr sz="1000" b="0" dirty="0" err="1">
                          <a:latin typeface="Calibri"/>
                        </a:rPr>
                        <a:t>prve</a:t>
                      </a:r>
                      <a:r>
                        <a:rPr sz="1000" b="0" dirty="0">
                          <a:latin typeface="Calibri"/>
                        </a:rPr>
                        <a:t> </a:t>
                      </a:r>
                      <a:r>
                        <a:rPr sz="1000" b="0" dirty="0" err="1">
                          <a:latin typeface="Calibri"/>
                        </a:rPr>
                        <a:t>ruke</a:t>
                      </a:r>
                      <a:r>
                        <a:rPr sz="1000" b="0" dirty="0">
                          <a:latin typeface="Calibri"/>
                        </a:rPr>
                        <a:t> </a:t>
                      </a:r>
                      <a:r>
                        <a:rPr sz="1000" b="0" dirty="0" err="1">
                          <a:latin typeface="Calibri"/>
                        </a:rPr>
                        <a:t>potaknula</a:t>
                      </a:r>
                      <a:r>
                        <a:rPr sz="1000" b="0" dirty="0">
                          <a:latin typeface="Calibri"/>
                        </a:rPr>
                        <a:t> </a:t>
                      </a:r>
                      <a:r>
                        <a:rPr sz="1000" b="0" dirty="0" err="1">
                          <a:latin typeface="Calibri"/>
                        </a:rPr>
                        <a:t>mobilnost</a:t>
                      </a:r>
                      <a:r>
                        <a:rPr sz="1000" b="0" dirty="0">
                          <a:latin typeface="Calibri"/>
                        </a:rPr>
                        <a:t> </a:t>
                      </a:r>
                      <a:r>
                        <a:rPr sz="1000" b="0" dirty="0" err="1">
                          <a:latin typeface="Calibri"/>
                        </a:rPr>
                        <a:t>među</a:t>
                      </a:r>
                      <a:r>
                        <a:rPr sz="1000" b="0" dirty="0">
                          <a:latin typeface="Calibri"/>
                        </a:rPr>
                        <a:t> </a:t>
                      </a:r>
                      <a:r>
                        <a:rPr sz="1000" b="0" dirty="0" err="1">
                          <a:latin typeface="Calibri"/>
                        </a:rPr>
                        <a:t>vršnjacima</a:t>
                      </a:r>
                      <a:r>
                        <a:rPr sz="1000" b="0" dirty="0">
                          <a:latin typeface="Calibri"/>
                        </a:rPr>
                        <a:t> </a:t>
                      </a:r>
                      <a:r>
                        <a:rPr sz="1000" b="0" dirty="0" err="1">
                          <a:latin typeface="Calibri"/>
                        </a:rPr>
                        <a:t>i</a:t>
                      </a:r>
                      <a:r>
                        <a:rPr sz="1000" b="0" dirty="0">
                          <a:latin typeface="Calibri"/>
                        </a:rPr>
                        <a:t> </a:t>
                      </a:r>
                      <a:r>
                        <a:rPr sz="1000" b="0" dirty="0" err="1">
                          <a:latin typeface="Calibri"/>
                        </a:rPr>
                        <a:t>motivirale</a:t>
                      </a:r>
                      <a:r>
                        <a:rPr sz="1000" b="0" dirty="0">
                          <a:latin typeface="Calibri"/>
                        </a:rPr>
                        <a:t> </a:t>
                      </a:r>
                      <a:r>
                        <a:rPr sz="1000" b="0" dirty="0" err="1">
                          <a:latin typeface="Calibri"/>
                        </a:rPr>
                        <a:t>buduće</a:t>
                      </a:r>
                      <a:r>
                        <a:rPr sz="1000" b="0" dirty="0">
                          <a:latin typeface="Calibri"/>
                        </a:rPr>
                        <a:t> </a:t>
                      </a:r>
                      <a:r>
                        <a:rPr sz="1000" b="0" dirty="0" err="1">
                          <a:latin typeface="Calibri"/>
                        </a:rPr>
                        <a:t>generacije</a:t>
                      </a:r>
                      <a:r>
                        <a:rPr sz="1000" b="0" dirty="0">
                          <a:latin typeface="Calibri"/>
                        </a:rPr>
                        <a:t> (</a:t>
                      </a:r>
                      <a:r>
                        <a:rPr sz="1000" b="0" dirty="0" err="1">
                          <a:latin typeface="Calibri"/>
                        </a:rPr>
                        <a:t>izrada</a:t>
                      </a:r>
                      <a:r>
                        <a:rPr sz="1000" b="0" dirty="0">
                          <a:latin typeface="Calibri"/>
                        </a:rPr>
                        <a:t> promo </a:t>
                      </a:r>
                      <a:r>
                        <a:rPr sz="1000" b="0" dirty="0" err="1">
                          <a:latin typeface="Calibri"/>
                        </a:rPr>
                        <a:t>videa</a:t>
                      </a:r>
                      <a:r>
                        <a:rPr sz="1000" b="0" dirty="0">
                          <a:latin typeface="Calibri"/>
                        </a:rPr>
                        <a:t> </a:t>
                      </a:r>
                      <a:r>
                        <a:rPr sz="1000" b="0" dirty="0" err="1">
                          <a:latin typeface="Calibri"/>
                        </a:rPr>
                        <a:t>i</a:t>
                      </a:r>
                      <a:r>
                        <a:rPr sz="1000" b="0" dirty="0">
                          <a:latin typeface="Calibri"/>
                        </a:rPr>
                        <a:t> </a:t>
                      </a:r>
                      <a:r>
                        <a:rPr sz="1000" b="0" dirty="0" err="1">
                          <a:latin typeface="Calibri"/>
                        </a:rPr>
                        <a:t>materijala</a:t>
                      </a:r>
                      <a:r>
                        <a:rPr sz="1000" b="0" dirty="0">
                          <a:latin typeface="Calibri"/>
                        </a:rPr>
                        <a:t> </a:t>
                      </a:r>
                      <a:r>
                        <a:rPr sz="1000" b="0" dirty="0" err="1">
                          <a:latin typeface="Calibri"/>
                        </a:rPr>
                        <a:t>može</a:t>
                      </a:r>
                      <a:r>
                        <a:rPr sz="1000" b="0" dirty="0">
                          <a:latin typeface="Calibri"/>
                        </a:rPr>
                        <a:t> se </a:t>
                      </a:r>
                      <a:r>
                        <a:rPr sz="1000" b="0" dirty="0" err="1">
                          <a:latin typeface="Calibri"/>
                        </a:rPr>
                        <a:t>financirati</a:t>
                      </a:r>
                      <a:r>
                        <a:rPr sz="1000" b="0" dirty="0">
                          <a:latin typeface="Calibri"/>
                        </a:rPr>
                        <a:t> </a:t>
                      </a:r>
                      <a:r>
                        <a:rPr sz="1000" b="0" dirty="0" err="1">
                          <a:latin typeface="Calibri"/>
                        </a:rPr>
                        <a:t>ovom</a:t>
                      </a:r>
                      <a:r>
                        <a:rPr sz="1000" b="0" dirty="0">
                          <a:latin typeface="Calibri"/>
                        </a:rPr>
                        <a:t> </a:t>
                      </a:r>
                      <a:r>
                        <a:rPr sz="1000" b="0" dirty="0" err="1">
                          <a:latin typeface="Calibri"/>
                        </a:rPr>
                        <a:t>aktvnošću</a:t>
                      </a:r>
                      <a:r>
                        <a:rPr sz="1000" b="0" dirty="0">
                          <a:latin typeface="Calibri"/>
                        </a:rPr>
                        <a:t>).</a:t>
                      </a:r>
                    </a:p>
                    <a:p>
                      <a:pPr algn="l"/>
                      <a:r>
                        <a:rPr sz="1000" b="0" dirty="0">
                          <a:latin typeface="Calibri"/>
                        </a:rPr>
                        <a:t>• </a:t>
                      </a:r>
                      <a:r>
                        <a:rPr sz="1000" b="0" dirty="0" err="1">
                          <a:solidFill>
                            <a:srgbClr val="FF0000"/>
                          </a:solidFill>
                          <a:latin typeface="Calibri"/>
                        </a:rPr>
                        <a:t>Fakultet</a:t>
                      </a:r>
                      <a:r>
                        <a:rPr sz="1000" b="0" dirty="0">
                          <a:solidFill>
                            <a:srgbClr val="FF0000"/>
                          </a:solidFill>
                          <a:latin typeface="Calibri"/>
                        </a:rPr>
                        <a:t> </a:t>
                      </a:r>
                      <a:r>
                        <a:rPr sz="1000" b="0" dirty="0" err="1">
                          <a:solidFill>
                            <a:srgbClr val="FF0000"/>
                          </a:solidFill>
                          <a:latin typeface="Calibri"/>
                        </a:rPr>
                        <a:t>će</a:t>
                      </a:r>
                      <a:r>
                        <a:rPr sz="1000" b="0" dirty="0">
                          <a:solidFill>
                            <a:srgbClr val="FF0000"/>
                          </a:solidFill>
                          <a:latin typeface="Calibri"/>
                        </a:rPr>
                        <a:t> </a:t>
                      </a:r>
                      <a:r>
                        <a:rPr sz="1000" b="0" dirty="0" err="1">
                          <a:solidFill>
                            <a:srgbClr val="FF0000"/>
                          </a:solidFill>
                          <a:latin typeface="Calibri"/>
                        </a:rPr>
                        <a:t>osigurati</a:t>
                      </a:r>
                      <a:r>
                        <a:rPr sz="1000" b="0" dirty="0">
                          <a:solidFill>
                            <a:srgbClr val="FF0000"/>
                          </a:solidFill>
                          <a:latin typeface="Calibri"/>
                        </a:rPr>
                        <a:t> </a:t>
                      </a:r>
                      <a:r>
                        <a:rPr sz="1000" b="0" dirty="0" err="1">
                          <a:solidFill>
                            <a:srgbClr val="FF0000"/>
                          </a:solidFill>
                          <a:latin typeface="Calibri"/>
                        </a:rPr>
                        <a:t>dodatnu</a:t>
                      </a:r>
                      <a:r>
                        <a:rPr sz="1000" b="0" dirty="0">
                          <a:solidFill>
                            <a:srgbClr val="FF0000"/>
                          </a:solidFill>
                          <a:latin typeface="Calibri"/>
                        </a:rPr>
                        <a:t> </a:t>
                      </a:r>
                      <a:r>
                        <a:rPr sz="1000" b="0" dirty="0" err="1">
                          <a:solidFill>
                            <a:srgbClr val="FF0000"/>
                          </a:solidFill>
                          <a:latin typeface="Calibri"/>
                        </a:rPr>
                        <a:t>jednokratnu</a:t>
                      </a:r>
                      <a:r>
                        <a:rPr sz="1000" b="0" dirty="0">
                          <a:solidFill>
                            <a:srgbClr val="FF0000"/>
                          </a:solidFill>
                          <a:latin typeface="Calibri"/>
                        </a:rPr>
                        <a:t> </a:t>
                      </a:r>
                      <a:r>
                        <a:rPr sz="1000" b="0" dirty="0" err="1">
                          <a:solidFill>
                            <a:srgbClr val="FF0000"/>
                          </a:solidFill>
                          <a:latin typeface="Calibri"/>
                        </a:rPr>
                        <a:t>financijsku</a:t>
                      </a:r>
                      <a:r>
                        <a:rPr sz="1000" b="0" dirty="0">
                          <a:solidFill>
                            <a:srgbClr val="FF0000"/>
                          </a:solidFill>
                          <a:latin typeface="Calibri"/>
                        </a:rPr>
                        <a:t> </a:t>
                      </a:r>
                      <a:r>
                        <a:rPr sz="1000" b="0" dirty="0" err="1">
                          <a:solidFill>
                            <a:srgbClr val="FF0000"/>
                          </a:solidFill>
                          <a:latin typeface="Calibri"/>
                        </a:rPr>
                        <a:t>potporu</a:t>
                      </a:r>
                      <a:r>
                        <a:rPr sz="1000" b="0" dirty="0">
                          <a:solidFill>
                            <a:srgbClr val="FF0000"/>
                          </a:solidFill>
                          <a:latin typeface="Calibri"/>
                        </a:rPr>
                        <a:t> za </a:t>
                      </a:r>
                      <a:r>
                        <a:rPr sz="1000" b="0" dirty="0" err="1">
                          <a:solidFill>
                            <a:srgbClr val="FF0000"/>
                          </a:solidFill>
                          <a:latin typeface="Calibri"/>
                        </a:rPr>
                        <a:t>studente</a:t>
                      </a:r>
                      <a:r>
                        <a:rPr sz="1000" b="0" dirty="0">
                          <a:solidFill>
                            <a:srgbClr val="FF0000"/>
                          </a:solidFill>
                          <a:latin typeface="Calibri"/>
                        </a:rPr>
                        <a:t> </a:t>
                      </a:r>
                      <a:r>
                        <a:rPr sz="1000" b="0" dirty="0" err="1">
                          <a:solidFill>
                            <a:srgbClr val="FF0000"/>
                          </a:solidFill>
                          <a:latin typeface="Calibri"/>
                        </a:rPr>
                        <a:t>slabijeg</a:t>
                      </a:r>
                      <a:r>
                        <a:rPr sz="1000" b="0" dirty="0">
                          <a:solidFill>
                            <a:srgbClr val="FF0000"/>
                          </a:solidFill>
                          <a:latin typeface="Calibri"/>
                        </a:rPr>
                        <a:t> </a:t>
                      </a:r>
                      <a:r>
                        <a:rPr sz="1000" b="0" dirty="0" err="1">
                          <a:solidFill>
                            <a:srgbClr val="FF0000"/>
                          </a:solidFill>
                          <a:latin typeface="Calibri"/>
                        </a:rPr>
                        <a:t>socioekonomskog</a:t>
                      </a:r>
                      <a:r>
                        <a:rPr sz="1000" b="0" dirty="0">
                          <a:solidFill>
                            <a:srgbClr val="FF0000"/>
                          </a:solidFill>
                          <a:latin typeface="Calibri"/>
                        </a:rPr>
                        <a:t> </a:t>
                      </a:r>
                      <a:r>
                        <a:rPr sz="1000" b="0" dirty="0" err="1">
                          <a:solidFill>
                            <a:srgbClr val="FF0000"/>
                          </a:solidFill>
                          <a:latin typeface="Calibri"/>
                        </a:rPr>
                        <a:t>statusa</a:t>
                      </a:r>
                      <a:r>
                        <a:rPr sz="1000" b="0" dirty="0">
                          <a:solidFill>
                            <a:srgbClr val="FF0000"/>
                          </a:solidFill>
                          <a:latin typeface="Calibri"/>
                        </a:rPr>
                        <a:t> </a:t>
                      </a:r>
                      <a:r>
                        <a:rPr sz="1000" b="0" dirty="0" err="1">
                          <a:solidFill>
                            <a:srgbClr val="FF0000"/>
                          </a:solidFill>
                          <a:latin typeface="Calibri"/>
                        </a:rPr>
                        <a:t>na</a:t>
                      </a:r>
                      <a:r>
                        <a:rPr sz="1000" b="0" dirty="0">
                          <a:solidFill>
                            <a:srgbClr val="FF0000"/>
                          </a:solidFill>
                          <a:latin typeface="Calibri"/>
                        </a:rPr>
                        <a:t> </a:t>
                      </a:r>
                      <a:r>
                        <a:rPr sz="1000" b="0" dirty="0" err="1">
                          <a:solidFill>
                            <a:srgbClr val="FF0000"/>
                          </a:solidFill>
                          <a:latin typeface="Calibri"/>
                        </a:rPr>
                        <a:t>odlaznoj</a:t>
                      </a:r>
                      <a:r>
                        <a:rPr sz="1000" b="0" dirty="0">
                          <a:solidFill>
                            <a:srgbClr val="FF0000"/>
                          </a:solidFill>
                          <a:latin typeface="Calibri"/>
                        </a:rPr>
                        <a:t> </a:t>
                      </a:r>
                      <a:r>
                        <a:rPr sz="1000" b="0" dirty="0" err="1">
                          <a:solidFill>
                            <a:srgbClr val="FF0000"/>
                          </a:solidFill>
                          <a:latin typeface="Calibri"/>
                        </a:rPr>
                        <a:t>mobilnosti</a:t>
                      </a:r>
                      <a:r>
                        <a:rPr sz="1000" b="0" dirty="0">
                          <a:solidFill>
                            <a:srgbClr val="FF0000"/>
                          </a:solidFill>
                          <a:latin typeface="Calibri"/>
                        </a:rPr>
                        <a:t> u </a:t>
                      </a:r>
                      <a:r>
                        <a:rPr sz="1000" b="0" dirty="0" err="1">
                          <a:solidFill>
                            <a:srgbClr val="FF0000"/>
                          </a:solidFill>
                          <a:latin typeface="Calibri"/>
                        </a:rPr>
                        <a:t>trajanju</a:t>
                      </a:r>
                      <a:r>
                        <a:rPr sz="1000" b="0" dirty="0">
                          <a:solidFill>
                            <a:srgbClr val="FF0000"/>
                          </a:solidFill>
                          <a:latin typeface="Calibri"/>
                        </a:rPr>
                        <a:t> od </a:t>
                      </a:r>
                      <a:r>
                        <a:rPr sz="1000" b="0" dirty="0" err="1">
                          <a:solidFill>
                            <a:srgbClr val="FF0000"/>
                          </a:solidFill>
                          <a:latin typeface="Calibri"/>
                        </a:rPr>
                        <a:t>jednog</a:t>
                      </a:r>
                      <a:r>
                        <a:rPr sz="1000" b="0" dirty="0">
                          <a:solidFill>
                            <a:srgbClr val="FF0000"/>
                          </a:solidFill>
                          <a:latin typeface="Calibri"/>
                        </a:rPr>
                        <a:t> </a:t>
                      </a:r>
                      <a:r>
                        <a:rPr sz="1000" b="0" dirty="0" err="1">
                          <a:solidFill>
                            <a:srgbClr val="FF0000"/>
                          </a:solidFill>
                          <a:latin typeface="Calibri"/>
                        </a:rPr>
                        <a:t>semestra</a:t>
                      </a:r>
                      <a:r>
                        <a:rPr sz="1000" b="0" dirty="0">
                          <a:solidFill>
                            <a:srgbClr val="FF0000"/>
                          </a:solidFill>
                          <a:latin typeface="Calibri"/>
                        </a:rPr>
                        <a:t>, </a:t>
                      </a:r>
                      <a:r>
                        <a:rPr sz="1000" b="0" dirty="0" err="1">
                          <a:solidFill>
                            <a:srgbClr val="FF0000"/>
                          </a:solidFill>
                          <a:latin typeface="Calibri"/>
                        </a:rPr>
                        <a:t>kao</a:t>
                      </a:r>
                      <a:r>
                        <a:rPr sz="1000" b="0" dirty="0">
                          <a:solidFill>
                            <a:srgbClr val="FF0000"/>
                          </a:solidFill>
                          <a:latin typeface="Calibri"/>
                        </a:rPr>
                        <a:t> </a:t>
                      </a:r>
                      <a:r>
                        <a:rPr sz="1000" b="0" dirty="0" err="1">
                          <a:solidFill>
                            <a:srgbClr val="FF0000"/>
                          </a:solidFill>
                          <a:latin typeface="Calibri"/>
                        </a:rPr>
                        <a:t>nadopunu</a:t>
                      </a:r>
                      <a:r>
                        <a:rPr sz="1000" b="0" dirty="0">
                          <a:solidFill>
                            <a:srgbClr val="FF0000"/>
                          </a:solidFill>
                          <a:latin typeface="Calibri"/>
                        </a:rPr>
                        <a:t> Erasmus+ </a:t>
                      </a:r>
                      <a:r>
                        <a:rPr sz="1000" b="0" dirty="0" err="1">
                          <a:solidFill>
                            <a:srgbClr val="FF0000"/>
                          </a:solidFill>
                          <a:latin typeface="Calibri"/>
                        </a:rPr>
                        <a:t>stipendiji</a:t>
                      </a:r>
                      <a:r>
                        <a:rPr sz="1000" b="0" dirty="0">
                          <a:solidFill>
                            <a:srgbClr val="FF0000"/>
                          </a:solidFill>
                          <a:latin typeface="Calibri"/>
                        </a:rPr>
                        <a:t>, </a:t>
                      </a:r>
                      <a:r>
                        <a:rPr sz="1000" b="0" dirty="0" err="1">
                          <a:solidFill>
                            <a:srgbClr val="FF0000"/>
                          </a:solidFill>
                          <a:latin typeface="Calibri"/>
                        </a:rPr>
                        <a:t>uz</a:t>
                      </a:r>
                      <a:r>
                        <a:rPr sz="1000" b="0" dirty="0">
                          <a:solidFill>
                            <a:srgbClr val="FF0000"/>
                          </a:solidFill>
                          <a:latin typeface="Calibri"/>
                        </a:rPr>
                        <a:t> </a:t>
                      </a:r>
                      <a:r>
                        <a:rPr sz="1000" b="0" dirty="0" err="1">
                          <a:solidFill>
                            <a:srgbClr val="FF0000"/>
                          </a:solidFill>
                          <a:latin typeface="Calibri"/>
                        </a:rPr>
                        <a:t>jasno</a:t>
                      </a:r>
                      <a:r>
                        <a:rPr sz="1000" b="0" dirty="0">
                          <a:solidFill>
                            <a:srgbClr val="FF0000"/>
                          </a:solidFill>
                          <a:latin typeface="Calibri"/>
                        </a:rPr>
                        <a:t> </a:t>
                      </a:r>
                      <a:r>
                        <a:rPr sz="1000" b="0" dirty="0" err="1">
                          <a:solidFill>
                            <a:srgbClr val="FF0000"/>
                          </a:solidFill>
                          <a:latin typeface="Calibri"/>
                        </a:rPr>
                        <a:t>definirane</a:t>
                      </a:r>
                      <a:r>
                        <a:rPr sz="1000" b="0" dirty="0">
                          <a:solidFill>
                            <a:srgbClr val="FF0000"/>
                          </a:solidFill>
                          <a:latin typeface="Calibri"/>
                        </a:rPr>
                        <a:t> </a:t>
                      </a:r>
                      <a:r>
                        <a:rPr sz="1000" b="0" dirty="0" err="1">
                          <a:solidFill>
                            <a:srgbClr val="FF0000"/>
                          </a:solidFill>
                          <a:latin typeface="Calibri"/>
                        </a:rPr>
                        <a:t>i</a:t>
                      </a:r>
                      <a:r>
                        <a:rPr sz="1000" b="0" dirty="0">
                          <a:solidFill>
                            <a:srgbClr val="FF0000"/>
                          </a:solidFill>
                          <a:latin typeface="Calibri"/>
                        </a:rPr>
                        <a:t> </a:t>
                      </a:r>
                      <a:r>
                        <a:rPr sz="1000" b="0" dirty="0" err="1">
                          <a:solidFill>
                            <a:srgbClr val="FF0000"/>
                          </a:solidFill>
                          <a:latin typeface="Calibri"/>
                        </a:rPr>
                        <a:t>transparentno</a:t>
                      </a:r>
                      <a:r>
                        <a:rPr sz="1000" b="0" dirty="0">
                          <a:solidFill>
                            <a:srgbClr val="FF0000"/>
                          </a:solidFill>
                          <a:latin typeface="Calibri"/>
                        </a:rPr>
                        <a:t> </a:t>
                      </a:r>
                      <a:r>
                        <a:rPr sz="1000" b="0" dirty="0" err="1">
                          <a:solidFill>
                            <a:srgbClr val="FF0000"/>
                          </a:solidFill>
                          <a:latin typeface="Calibri"/>
                        </a:rPr>
                        <a:t>objavljene</a:t>
                      </a:r>
                      <a:r>
                        <a:rPr sz="1000" b="0" dirty="0">
                          <a:solidFill>
                            <a:srgbClr val="FF0000"/>
                          </a:solidFill>
                          <a:latin typeface="Calibri"/>
                        </a:rPr>
                        <a:t> </a:t>
                      </a:r>
                      <a:r>
                        <a:rPr sz="1000" b="0" dirty="0" err="1">
                          <a:solidFill>
                            <a:srgbClr val="FF0000"/>
                          </a:solidFill>
                          <a:latin typeface="Calibri"/>
                        </a:rPr>
                        <a:t>kriterije</a:t>
                      </a:r>
                      <a:r>
                        <a:rPr sz="1000" b="0" dirty="0">
                          <a:solidFill>
                            <a:srgbClr val="FF0000"/>
                          </a:solidFill>
                          <a:latin typeface="Calibri"/>
                        </a:rPr>
                        <a:t> (</a:t>
                      </a:r>
                      <a:r>
                        <a:rPr sz="1000" b="0" dirty="0" err="1">
                          <a:solidFill>
                            <a:srgbClr val="FF0000"/>
                          </a:solidFill>
                          <a:latin typeface="Calibri"/>
                        </a:rPr>
                        <a:t>financirat</a:t>
                      </a:r>
                      <a:r>
                        <a:rPr sz="1000" b="0" dirty="0">
                          <a:solidFill>
                            <a:srgbClr val="FF0000"/>
                          </a:solidFill>
                          <a:latin typeface="Calibri"/>
                        </a:rPr>
                        <a:t> </a:t>
                      </a:r>
                      <a:r>
                        <a:rPr sz="1000" b="0" dirty="0" err="1">
                          <a:solidFill>
                            <a:srgbClr val="FF0000"/>
                          </a:solidFill>
                          <a:latin typeface="Calibri"/>
                        </a:rPr>
                        <a:t>će</a:t>
                      </a:r>
                      <a:r>
                        <a:rPr sz="1000" b="0" dirty="0">
                          <a:solidFill>
                            <a:srgbClr val="FF0000"/>
                          </a:solidFill>
                          <a:latin typeface="Calibri"/>
                        </a:rPr>
                        <a:t> se </a:t>
                      </a:r>
                      <a:r>
                        <a:rPr sz="1000" b="0" dirty="0" err="1">
                          <a:solidFill>
                            <a:srgbClr val="FF0000"/>
                          </a:solidFill>
                          <a:latin typeface="Calibri"/>
                        </a:rPr>
                        <a:t>troškovi</a:t>
                      </a:r>
                      <a:r>
                        <a:rPr sz="1000" b="0" dirty="0">
                          <a:solidFill>
                            <a:srgbClr val="FF0000"/>
                          </a:solidFill>
                          <a:latin typeface="Calibri"/>
                        </a:rPr>
                        <a:t> </a:t>
                      </a:r>
                      <a:r>
                        <a:rPr sz="1000" b="0" dirty="0" err="1">
                          <a:solidFill>
                            <a:srgbClr val="FF0000"/>
                          </a:solidFill>
                          <a:latin typeface="Calibri"/>
                        </a:rPr>
                        <a:t>prijevoza</a:t>
                      </a:r>
                      <a:r>
                        <a:rPr sz="1000" b="0" dirty="0">
                          <a:solidFill>
                            <a:srgbClr val="FF0000"/>
                          </a:solidFill>
                          <a:latin typeface="Calibri"/>
                        </a:rPr>
                        <a:t>, </a:t>
                      </a:r>
                      <a:r>
                        <a:rPr sz="1000" b="0" dirty="0" err="1">
                          <a:solidFill>
                            <a:srgbClr val="FF0000"/>
                          </a:solidFill>
                          <a:latin typeface="Calibri"/>
                        </a:rPr>
                        <a:t>smještaja</a:t>
                      </a:r>
                      <a:r>
                        <a:rPr sz="1000" b="0" dirty="0">
                          <a:solidFill>
                            <a:srgbClr val="FF0000"/>
                          </a:solidFill>
                          <a:latin typeface="Calibri"/>
                        </a:rPr>
                        <a:t>, </a:t>
                      </a:r>
                      <a:r>
                        <a:rPr sz="1000" b="0" dirty="0" err="1">
                          <a:solidFill>
                            <a:srgbClr val="FF0000"/>
                          </a:solidFill>
                          <a:latin typeface="Calibri"/>
                        </a:rPr>
                        <a:t>hrane</a:t>
                      </a:r>
                      <a:r>
                        <a:rPr sz="1000" b="0" dirty="0">
                          <a:solidFill>
                            <a:srgbClr val="FF0000"/>
                          </a:solidFill>
                          <a:latin typeface="Calibri"/>
                        </a:rPr>
                        <a:t>).</a:t>
                      </a:r>
                    </a:p>
                    <a:p>
                      <a:pPr algn="l"/>
                      <a:r>
                        <a:rPr sz="1000" b="0" dirty="0">
                          <a:latin typeface="Calibri"/>
                        </a:rPr>
                        <a:t>• U </a:t>
                      </a:r>
                      <a:r>
                        <a:rPr sz="1000" b="0" dirty="0" err="1">
                          <a:latin typeface="Calibri"/>
                        </a:rPr>
                        <a:t>svrhu</a:t>
                      </a:r>
                      <a:r>
                        <a:rPr sz="1000" b="0" dirty="0">
                          <a:latin typeface="Calibri"/>
                        </a:rPr>
                        <a:t> </a:t>
                      </a:r>
                      <a:r>
                        <a:rPr sz="1000" b="0" dirty="0" err="1">
                          <a:latin typeface="Calibri"/>
                        </a:rPr>
                        <a:t>lakšeg</a:t>
                      </a:r>
                      <a:r>
                        <a:rPr sz="1000" b="0" dirty="0">
                          <a:latin typeface="Calibri"/>
                        </a:rPr>
                        <a:t> </a:t>
                      </a:r>
                      <a:r>
                        <a:rPr sz="1000" b="0" dirty="0" err="1">
                          <a:latin typeface="Calibri"/>
                        </a:rPr>
                        <a:t>planiranja</a:t>
                      </a:r>
                      <a:r>
                        <a:rPr sz="1000" b="0" dirty="0">
                          <a:latin typeface="Calibri"/>
                        </a:rPr>
                        <a:t> </a:t>
                      </a:r>
                      <a:r>
                        <a:rPr sz="1000" b="0" dirty="0" err="1">
                          <a:latin typeface="Calibri"/>
                        </a:rPr>
                        <a:t>izradit</a:t>
                      </a:r>
                      <a:r>
                        <a:rPr sz="1000" b="0" dirty="0">
                          <a:latin typeface="Calibri"/>
                        </a:rPr>
                        <a:t> </a:t>
                      </a:r>
                      <a:r>
                        <a:rPr sz="1000" b="0" dirty="0" err="1">
                          <a:latin typeface="Calibri"/>
                        </a:rPr>
                        <a:t>će</a:t>
                      </a:r>
                      <a:r>
                        <a:rPr sz="1000" b="0" dirty="0">
                          <a:latin typeface="Calibri"/>
                        </a:rPr>
                        <a:t> se „</a:t>
                      </a:r>
                      <a:r>
                        <a:rPr sz="1000" b="0" dirty="0" err="1">
                          <a:latin typeface="Calibri"/>
                        </a:rPr>
                        <a:t>katalog</a:t>
                      </a:r>
                      <a:r>
                        <a:rPr sz="1000" b="0" dirty="0">
                          <a:latin typeface="Calibri"/>
                        </a:rPr>
                        <a:t> </a:t>
                      </a:r>
                      <a:r>
                        <a:rPr sz="1000" b="0" dirty="0" err="1">
                          <a:latin typeface="Calibri"/>
                        </a:rPr>
                        <a:t>mobilnosti</a:t>
                      </a:r>
                      <a:r>
                        <a:rPr sz="1000" b="0" dirty="0">
                          <a:latin typeface="Calibri"/>
                        </a:rPr>
                        <a:t>“ za </a:t>
                      </a:r>
                      <a:r>
                        <a:rPr sz="1000" b="0" dirty="0" err="1">
                          <a:latin typeface="Calibri"/>
                        </a:rPr>
                        <a:t>svaki</a:t>
                      </a:r>
                      <a:r>
                        <a:rPr sz="1000" b="0" dirty="0">
                          <a:latin typeface="Calibri"/>
                        </a:rPr>
                        <a:t> </a:t>
                      </a:r>
                      <a:r>
                        <a:rPr sz="1000" b="0" dirty="0" err="1">
                          <a:latin typeface="Calibri"/>
                        </a:rPr>
                        <a:t>studijski</a:t>
                      </a:r>
                      <a:r>
                        <a:rPr sz="1000" b="0" dirty="0">
                          <a:latin typeface="Calibri"/>
                        </a:rPr>
                        <a:t> program, koji </a:t>
                      </a:r>
                      <a:r>
                        <a:rPr sz="1000" b="0" dirty="0" err="1">
                          <a:latin typeface="Calibri"/>
                        </a:rPr>
                        <a:t>će</a:t>
                      </a:r>
                      <a:r>
                        <a:rPr sz="1000" b="0" dirty="0">
                          <a:latin typeface="Calibri"/>
                        </a:rPr>
                        <a:t> </a:t>
                      </a:r>
                      <a:r>
                        <a:rPr sz="1000" b="0" dirty="0" err="1">
                          <a:latin typeface="Calibri"/>
                        </a:rPr>
                        <a:t>sadržavati</a:t>
                      </a:r>
                      <a:r>
                        <a:rPr sz="1000" b="0" dirty="0">
                          <a:latin typeface="Calibri"/>
                        </a:rPr>
                        <a:t> </a:t>
                      </a:r>
                      <a:r>
                        <a:rPr sz="1000" b="0" dirty="0" err="1">
                          <a:latin typeface="Calibri"/>
                        </a:rPr>
                        <a:t>popis</a:t>
                      </a:r>
                      <a:r>
                        <a:rPr sz="1000" b="0" dirty="0">
                          <a:latin typeface="Calibri"/>
                        </a:rPr>
                        <a:t> </a:t>
                      </a:r>
                      <a:r>
                        <a:rPr sz="1000" b="0" dirty="0" err="1">
                          <a:latin typeface="Calibri"/>
                        </a:rPr>
                        <a:t>partnerskih</a:t>
                      </a:r>
                      <a:r>
                        <a:rPr sz="1000" b="0" dirty="0">
                          <a:latin typeface="Calibri"/>
                        </a:rPr>
                        <a:t> </a:t>
                      </a:r>
                      <a:r>
                        <a:rPr sz="1000" b="0" dirty="0" err="1">
                          <a:latin typeface="Calibri"/>
                        </a:rPr>
                        <a:t>institucija</a:t>
                      </a:r>
                      <a:r>
                        <a:rPr sz="1000" b="0" dirty="0">
                          <a:latin typeface="Calibri"/>
                        </a:rPr>
                        <a:t> </a:t>
                      </a:r>
                      <a:r>
                        <a:rPr sz="1000" b="0" dirty="0" err="1">
                          <a:latin typeface="Calibri"/>
                        </a:rPr>
                        <a:t>i</a:t>
                      </a:r>
                      <a:r>
                        <a:rPr sz="1000" b="0" dirty="0">
                          <a:latin typeface="Calibri"/>
                        </a:rPr>
                        <a:t> </a:t>
                      </a:r>
                      <a:r>
                        <a:rPr sz="1000" b="0" dirty="0" err="1">
                          <a:latin typeface="Calibri"/>
                        </a:rPr>
                        <a:t>preporučene</a:t>
                      </a:r>
                      <a:r>
                        <a:rPr sz="1000" b="0" dirty="0">
                          <a:latin typeface="Calibri"/>
                        </a:rPr>
                        <a:t> </a:t>
                      </a:r>
                      <a:r>
                        <a:rPr sz="1000" b="0" dirty="0" err="1">
                          <a:latin typeface="Calibri"/>
                        </a:rPr>
                        <a:t>kolegije</a:t>
                      </a:r>
                      <a:r>
                        <a:rPr sz="1000" b="0" dirty="0">
                          <a:latin typeface="Calibri"/>
                        </a:rPr>
                        <a:t> koji se </a:t>
                      </a:r>
                      <a:r>
                        <a:rPr sz="1000" b="0" dirty="0" err="1">
                          <a:latin typeface="Calibri"/>
                        </a:rPr>
                        <a:t>mogu</a:t>
                      </a:r>
                      <a:r>
                        <a:rPr sz="1000" b="0" dirty="0">
                          <a:latin typeface="Calibri"/>
                        </a:rPr>
                        <a:t> </a:t>
                      </a:r>
                      <a:r>
                        <a:rPr sz="1000" b="0" dirty="0" err="1">
                          <a:latin typeface="Calibri"/>
                        </a:rPr>
                        <a:t>priznati</a:t>
                      </a:r>
                      <a:r>
                        <a:rPr sz="1000" b="0" dirty="0">
                          <a:latin typeface="Calibri"/>
                        </a:rPr>
                        <a:t> u </a:t>
                      </a:r>
                      <a:r>
                        <a:rPr sz="1000" b="0" dirty="0" err="1">
                          <a:latin typeface="Calibri"/>
                        </a:rPr>
                        <a:t>okviru</a:t>
                      </a:r>
                      <a:r>
                        <a:rPr sz="1000" b="0" dirty="0">
                          <a:latin typeface="Calibri"/>
                        </a:rPr>
                        <a:t> </a:t>
                      </a:r>
                      <a:r>
                        <a:rPr sz="1000" b="0" dirty="0" err="1">
                          <a:latin typeface="Calibri"/>
                        </a:rPr>
                        <a:t>mobilnosti</a:t>
                      </a:r>
                      <a:r>
                        <a:rPr sz="1000" b="0" dirty="0">
                          <a:latin typeface="Calibri"/>
                        </a:rPr>
                        <a:t>.</a:t>
                      </a:r>
                    </a:p>
                    <a:p>
                      <a:pPr algn="l"/>
                      <a:r>
                        <a:rPr sz="1000" b="0" dirty="0">
                          <a:latin typeface="Calibri"/>
                        </a:rPr>
                        <a:t>• </a:t>
                      </a:r>
                      <a:r>
                        <a:rPr sz="1000" b="0" dirty="0" err="1">
                          <a:latin typeface="Calibri"/>
                        </a:rPr>
                        <a:t>Mobilnost</a:t>
                      </a:r>
                      <a:r>
                        <a:rPr sz="1000" b="0" dirty="0">
                          <a:latin typeface="Calibri"/>
                        </a:rPr>
                        <a:t> </a:t>
                      </a:r>
                      <a:r>
                        <a:rPr sz="1000" b="0" dirty="0" err="1">
                          <a:latin typeface="Calibri"/>
                        </a:rPr>
                        <a:t>će</a:t>
                      </a:r>
                      <a:r>
                        <a:rPr sz="1000" b="0" dirty="0">
                          <a:latin typeface="Calibri"/>
                        </a:rPr>
                        <a:t> se </a:t>
                      </a:r>
                      <a:r>
                        <a:rPr sz="1000" b="0" dirty="0" err="1">
                          <a:latin typeface="Calibri"/>
                        </a:rPr>
                        <a:t>dodatno</a:t>
                      </a:r>
                      <a:r>
                        <a:rPr sz="1000" b="0" dirty="0">
                          <a:latin typeface="Calibri"/>
                        </a:rPr>
                        <a:t> </a:t>
                      </a:r>
                      <a:r>
                        <a:rPr sz="1000" b="0" dirty="0" err="1">
                          <a:latin typeface="Calibri"/>
                        </a:rPr>
                        <a:t>poticati</a:t>
                      </a:r>
                      <a:r>
                        <a:rPr sz="1000" b="0" dirty="0">
                          <a:latin typeface="Calibri"/>
                        </a:rPr>
                        <a:t> u 3. </a:t>
                      </a:r>
                      <a:r>
                        <a:rPr sz="1000" b="0" dirty="0" err="1">
                          <a:latin typeface="Calibri"/>
                        </a:rPr>
                        <a:t>i</a:t>
                      </a:r>
                      <a:r>
                        <a:rPr sz="1000" b="0" dirty="0">
                          <a:latin typeface="Calibri"/>
                        </a:rPr>
                        <a:t> 5. </a:t>
                      </a:r>
                      <a:r>
                        <a:rPr sz="1000" b="0" dirty="0" err="1">
                          <a:latin typeface="Calibri"/>
                        </a:rPr>
                        <a:t>semestru</a:t>
                      </a:r>
                      <a:r>
                        <a:rPr sz="1000" b="0" dirty="0">
                          <a:latin typeface="Calibri"/>
                        </a:rPr>
                        <a:t>, </a:t>
                      </a:r>
                      <a:r>
                        <a:rPr sz="1000" b="0" dirty="0" err="1">
                          <a:latin typeface="Calibri"/>
                        </a:rPr>
                        <a:t>kada</a:t>
                      </a:r>
                      <a:r>
                        <a:rPr sz="1000" b="0" dirty="0">
                          <a:latin typeface="Calibri"/>
                        </a:rPr>
                        <a:t> </a:t>
                      </a:r>
                      <a:r>
                        <a:rPr sz="1000" b="0" dirty="0" err="1">
                          <a:latin typeface="Calibri"/>
                        </a:rPr>
                        <a:t>studenti</a:t>
                      </a:r>
                      <a:r>
                        <a:rPr sz="1000" b="0" dirty="0">
                          <a:latin typeface="Calibri"/>
                        </a:rPr>
                        <a:t> </a:t>
                      </a:r>
                      <a:r>
                        <a:rPr sz="1000" b="0" dirty="0" err="1">
                          <a:latin typeface="Calibri"/>
                        </a:rPr>
                        <a:t>imaju</a:t>
                      </a:r>
                      <a:r>
                        <a:rPr sz="1000" b="0" dirty="0">
                          <a:latin typeface="Calibri"/>
                        </a:rPr>
                        <a:t> </a:t>
                      </a:r>
                      <a:r>
                        <a:rPr sz="1000" b="0" dirty="0" err="1">
                          <a:latin typeface="Calibri"/>
                        </a:rPr>
                        <a:t>veću</a:t>
                      </a:r>
                      <a:r>
                        <a:rPr sz="1000" b="0" dirty="0">
                          <a:latin typeface="Calibri"/>
                        </a:rPr>
                        <a:t> </a:t>
                      </a:r>
                      <a:r>
                        <a:rPr sz="1000" b="0" dirty="0" err="1">
                          <a:latin typeface="Calibri"/>
                        </a:rPr>
                        <a:t>akademsku</a:t>
                      </a:r>
                      <a:r>
                        <a:rPr sz="1000" b="0" dirty="0">
                          <a:latin typeface="Calibri"/>
                        </a:rPr>
                        <a:t> </a:t>
                      </a:r>
                      <a:r>
                        <a:rPr sz="1000" b="0" dirty="0" err="1">
                          <a:latin typeface="Calibri"/>
                        </a:rPr>
                        <a:t>fleksibilnost</a:t>
                      </a:r>
                      <a:r>
                        <a:rPr sz="1000" b="0" dirty="0">
                          <a:latin typeface="Calibri"/>
                        </a:rPr>
                        <a:t>, </a:t>
                      </a:r>
                      <a:r>
                        <a:rPr sz="1000" b="0" dirty="0" err="1">
                          <a:latin typeface="Calibri"/>
                        </a:rPr>
                        <a:t>uz</a:t>
                      </a:r>
                      <a:r>
                        <a:rPr sz="1000" b="0" dirty="0">
                          <a:latin typeface="Calibri"/>
                        </a:rPr>
                        <a:t> </a:t>
                      </a:r>
                      <a:r>
                        <a:rPr sz="1000" b="0" dirty="0" err="1">
                          <a:latin typeface="Calibri"/>
                        </a:rPr>
                        <a:t>prethodno</a:t>
                      </a:r>
                      <a:r>
                        <a:rPr sz="1000" b="0" dirty="0">
                          <a:latin typeface="Calibri"/>
                        </a:rPr>
                        <a:t> </a:t>
                      </a:r>
                      <a:r>
                        <a:rPr sz="1000" b="0" dirty="0" err="1">
                          <a:latin typeface="Calibri"/>
                        </a:rPr>
                        <a:t>savjetovanje</a:t>
                      </a:r>
                      <a:r>
                        <a:rPr sz="1000" b="0" dirty="0">
                          <a:latin typeface="Calibri"/>
                        </a:rPr>
                        <a:t> s </a:t>
                      </a:r>
                      <a:r>
                        <a:rPr sz="1000" b="0" dirty="0" err="1">
                          <a:latin typeface="Calibri"/>
                        </a:rPr>
                        <a:t>nositeljima</a:t>
                      </a:r>
                      <a:r>
                        <a:rPr sz="1000" b="0" dirty="0">
                          <a:latin typeface="Calibri"/>
                        </a:rPr>
                        <a:t> </a:t>
                      </a:r>
                      <a:r>
                        <a:rPr sz="1000" b="0" dirty="0" err="1">
                          <a:latin typeface="Calibri"/>
                        </a:rPr>
                        <a:t>kolegija</a:t>
                      </a:r>
                      <a:r>
                        <a:rPr sz="1000" b="0" dirty="0">
                          <a:latin typeface="Calibri"/>
                        </a:rPr>
                        <a:t>.</a:t>
                      </a:r>
                    </a:p>
                    <a:p>
                      <a:pPr algn="l"/>
                      <a:r>
                        <a:rPr sz="1000" b="0" dirty="0">
                          <a:latin typeface="Calibri"/>
                        </a:rPr>
                        <a:t>• </a:t>
                      </a:r>
                      <a:r>
                        <a:rPr sz="1000" b="0" dirty="0" err="1">
                          <a:latin typeface="Calibri"/>
                        </a:rPr>
                        <a:t>Također</a:t>
                      </a:r>
                      <a:r>
                        <a:rPr sz="1000" b="0" dirty="0">
                          <a:latin typeface="Calibri"/>
                        </a:rPr>
                        <a:t>, </a:t>
                      </a:r>
                      <a:r>
                        <a:rPr sz="1000" b="0" dirty="0" err="1">
                          <a:latin typeface="Calibri"/>
                        </a:rPr>
                        <a:t>dvaput</a:t>
                      </a:r>
                      <a:r>
                        <a:rPr sz="1000" b="0" dirty="0">
                          <a:latin typeface="Calibri"/>
                        </a:rPr>
                        <a:t> </a:t>
                      </a:r>
                      <a:r>
                        <a:rPr sz="1000" b="0" dirty="0" err="1">
                          <a:latin typeface="Calibri"/>
                        </a:rPr>
                        <a:t>godišnje</a:t>
                      </a:r>
                      <a:r>
                        <a:rPr sz="1000" b="0" dirty="0">
                          <a:latin typeface="Calibri"/>
                        </a:rPr>
                        <a:t> </a:t>
                      </a:r>
                      <a:r>
                        <a:rPr sz="1000" b="0" dirty="0" err="1">
                          <a:latin typeface="Calibri"/>
                        </a:rPr>
                        <a:t>održavat</a:t>
                      </a:r>
                      <a:r>
                        <a:rPr sz="1000" b="0" dirty="0">
                          <a:latin typeface="Calibri"/>
                        </a:rPr>
                        <a:t> </a:t>
                      </a:r>
                      <a:r>
                        <a:rPr sz="1000" b="0" dirty="0" err="1">
                          <a:latin typeface="Calibri"/>
                        </a:rPr>
                        <a:t>će</a:t>
                      </a:r>
                      <a:r>
                        <a:rPr sz="1000" b="0" dirty="0">
                          <a:latin typeface="Calibri"/>
                        </a:rPr>
                        <a:t> se </a:t>
                      </a:r>
                      <a:r>
                        <a:rPr sz="1000" b="0" dirty="0" err="1">
                          <a:latin typeface="Calibri"/>
                        </a:rPr>
                        <a:t>informativne</a:t>
                      </a:r>
                      <a:r>
                        <a:rPr sz="1000" b="0" dirty="0">
                          <a:latin typeface="Calibri"/>
                        </a:rPr>
                        <a:t> </a:t>
                      </a:r>
                      <a:r>
                        <a:rPr sz="1000" b="0" dirty="0" err="1">
                          <a:latin typeface="Calibri"/>
                        </a:rPr>
                        <a:t>radionice</a:t>
                      </a:r>
                      <a:r>
                        <a:rPr sz="1000" b="0" dirty="0">
                          <a:latin typeface="Calibri"/>
                        </a:rPr>
                        <a:t> </a:t>
                      </a:r>
                      <a:r>
                        <a:rPr sz="1000" b="0" dirty="0" err="1">
                          <a:latin typeface="Calibri"/>
                        </a:rPr>
                        <a:t>uz</a:t>
                      </a:r>
                      <a:r>
                        <a:rPr sz="1000" b="0" dirty="0">
                          <a:latin typeface="Calibri"/>
                        </a:rPr>
                        <a:t> </a:t>
                      </a:r>
                      <a:r>
                        <a:rPr sz="1000" b="0" dirty="0" err="1">
                          <a:latin typeface="Calibri"/>
                        </a:rPr>
                        <a:t>sudjelovanje</a:t>
                      </a:r>
                      <a:r>
                        <a:rPr sz="1000" b="0" dirty="0">
                          <a:latin typeface="Calibri"/>
                        </a:rPr>
                        <a:t> </a:t>
                      </a:r>
                      <a:r>
                        <a:rPr sz="1000" b="0" dirty="0" err="1">
                          <a:latin typeface="Calibri"/>
                        </a:rPr>
                        <a:t>Referade</a:t>
                      </a:r>
                      <a:r>
                        <a:rPr sz="1000" b="0" dirty="0">
                          <a:latin typeface="Calibri"/>
                        </a:rPr>
                        <a:t> za </a:t>
                      </a:r>
                      <a:r>
                        <a:rPr sz="1000" b="0" dirty="0" err="1">
                          <a:latin typeface="Calibri"/>
                        </a:rPr>
                        <a:t>međunarodnu</a:t>
                      </a:r>
                      <a:r>
                        <a:rPr sz="1000" b="0" dirty="0">
                          <a:latin typeface="Calibri"/>
                        </a:rPr>
                        <a:t> </a:t>
                      </a:r>
                      <a:r>
                        <a:rPr sz="1000" b="0" dirty="0" err="1">
                          <a:latin typeface="Calibri"/>
                        </a:rPr>
                        <a:t>suradnju</a:t>
                      </a:r>
                      <a:r>
                        <a:rPr sz="1000" b="0" dirty="0">
                          <a:latin typeface="Calibri"/>
                        </a:rPr>
                        <a:t>, Erasmus+ </a:t>
                      </a:r>
                      <a:r>
                        <a:rPr sz="1000" b="0" dirty="0" err="1">
                          <a:latin typeface="Calibri"/>
                        </a:rPr>
                        <a:t>koordinatora</a:t>
                      </a:r>
                      <a:r>
                        <a:rPr sz="1000" b="0" dirty="0">
                          <a:latin typeface="Calibri"/>
                        </a:rPr>
                        <a:t> </a:t>
                      </a:r>
                      <a:r>
                        <a:rPr sz="1000" b="0" dirty="0" err="1">
                          <a:latin typeface="Calibri"/>
                        </a:rPr>
                        <a:t>i</a:t>
                      </a:r>
                      <a:r>
                        <a:rPr sz="1000" b="0" dirty="0">
                          <a:latin typeface="Calibri"/>
                        </a:rPr>
                        <a:t> </a:t>
                      </a:r>
                      <a:r>
                        <a:rPr sz="1000" b="0" dirty="0" err="1">
                          <a:latin typeface="Calibri"/>
                        </a:rPr>
                        <a:t>studenata</a:t>
                      </a:r>
                      <a:r>
                        <a:rPr sz="1000" b="0" dirty="0">
                          <a:latin typeface="Calibri"/>
                        </a:rPr>
                        <a:t> </a:t>
                      </a:r>
                      <a:r>
                        <a:rPr sz="1000" b="0" dirty="0" err="1">
                          <a:latin typeface="Calibri"/>
                        </a:rPr>
                        <a:t>povratnika</a:t>
                      </a:r>
                      <a:r>
                        <a:rPr sz="1000" b="0" dirty="0">
                          <a:latin typeface="Calibri"/>
                        </a:rPr>
                        <a:t>, s </a:t>
                      </a:r>
                      <a:r>
                        <a:rPr sz="1000" b="0" dirty="0" err="1">
                          <a:latin typeface="Calibri"/>
                        </a:rPr>
                        <a:t>ciljem</a:t>
                      </a:r>
                      <a:r>
                        <a:rPr sz="1000" b="0" dirty="0">
                          <a:latin typeface="Calibri"/>
                        </a:rPr>
                        <a:t> </a:t>
                      </a:r>
                      <a:r>
                        <a:rPr sz="1000" b="0" dirty="0" err="1">
                          <a:latin typeface="Calibri"/>
                        </a:rPr>
                        <a:t>jasnog</a:t>
                      </a:r>
                      <a:r>
                        <a:rPr sz="1000" b="0" dirty="0">
                          <a:latin typeface="Calibri"/>
                        </a:rPr>
                        <a:t> </a:t>
                      </a:r>
                      <a:r>
                        <a:rPr sz="1000" b="0" dirty="0" err="1">
                          <a:latin typeface="Calibri"/>
                        </a:rPr>
                        <a:t>pojašnjenja</a:t>
                      </a:r>
                      <a:r>
                        <a:rPr sz="1000" b="0" dirty="0">
                          <a:latin typeface="Calibri"/>
                        </a:rPr>
                        <a:t> </a:t>
                      </a:r>
                      <a:r>
                        <a:rPr sz="1000" b="0" dirty="0" err="1">
                          <a:latin typeface="Calibri"/>
                        </a:rPr>
                        <a:t>uvjeta</a:t>
                      </a:r>
                      <a:r>
                        <a:rPr sz="1000" b="0" dirty="0">
                          <a:latin typeface="Calibri"/>
                        </a:rPr>
                        <a:t>, </a:t>
                      </a:r>
                      <a:r>
                        <a:rPr sz="1000" b="0" dirty="0" err="1">
                          <a:latin typeface="Calibri"/>
                        </a:rPr>
                        <a:t>postupka</a:t>
                      </a:r>
                      <a:r>
                        <a:rPr sz="1000" b="0" dirty="0">
                          <a:latin typeface="Calibri"/>
                        </a:rPr>
                        <a:t> </a:t>
                      </a:r>
                      <a:r>
                        <a:rPr sz="1000" b="0" dirty="0" err="1">
                          <a:latin typeface="Calibri"/>
                        </a:rPr>
                        <a:t>prijave</a:t>
                      </a:r>
                      <a:r>
                        <a:rPr sz="1000" b="0" dirty="0">
                          <a:latin typeface="Calibri"/>
                        </a:rPr>
                        <a:t> </a:t>
                      </a:r>
                      <a:r>
                        <a:rPr sz="1000" b="0" dirty="0" err="1">
                          <a:latin typeface="Calibri"/>
                        </a:rPr>
                        <a:t>i</a:t>
                      </a:r>
                      <a:r>
                        <a:rPr sz="1000" b="0" dirty="0">
                          <a:latin typeface="Calibri"/>
                        </a:rPr>
                        <a:t> </a:t>
                      </a:r>
                      <a:r>
                        <a:rPr sz="1000" b="0" dirty="0" err="1">
                          <a:latin typeface="Calibri"/>
                        </a:rPr>
                        <a:t>priznavanja</a:t>
                      </a:r>
                      <a:r>
                        <a:rPr sz="1000" b="0" dirty="0">
                          <a:latin typeface="Calibri"/>
                        </a:rPr>
                        <a:t> </a:t>
                      </a:r>
                      <a:r>
                        <a:rPr sz="1000" b="0" dirty="0" err="1">
                          <a:latin typeface="Calibri"/>
                        </a:rPr>
                        <a:t>kolegija</a:t>
                      </a:r>
                      <a:r>
                        <a:rPr sz="1000" b="0" dirty="0">
                          <a:latin typeface="Calibri"/>
                        </a:rPr>
                        <a:t>.</a:t>
                      </a:r>
                    </a:p>
                  </a:txBody>
                  <a:tcPr marL="73152" marR="73152"/>
                </a:tc>
                <a:extLst>
                  <a:ext uri="{0D108BD9-81ED-4DB2-BD59-A6C34878D82A}">
                    <a16:rowId xmlns:a16="http://schemas.microsoft.com/office/drawing/2014/main" val="10000"/>
                  </a:ext>
                </a:extLst>
              </a:tr>
              <a:tr h="1371600">
                <a:tc>
                  <a:txBody>
                    <a:bodyPr/>
                    <a:lstStyle/>
                    <a:p>
                      <a:pPr algn="l"/>
                      <a:r>
                        <a:rPr sz="1200" b="1">
                          <a:latin typeface="Calibri"/>
                        </a:rPr>
                        <a:t>Pokazatelj rezultata</a:t>
                      </a:r>
                    </a:p>
                  </a:txBody>
                  <a:tcPr marL="73152" marR="73152">
                    <a:solidFill>
                      <a:srgbClr val="F2F2F2"/>
                    </a:solidFill>
                  </a:tcPr>
                </a:tc>
                <a:tc>
                  <a:txBody>
                    <a:bodyPr/>
                    <a:lstStyle/>
                    <a:p>
                      <a:pPr algn="l"/>
                      <a:r>
                        <a:rPr sz="1100" b="0">
                          <a:latin typeface="Calibri"/>
                        </a:rPr>
                        <a:t>Broj studenata koji sudjeluju u međunarodnoj razmjeni</a:t>
                      </a:r>
                    </a:p>
                  </a:txBody>
                  <a:tcPr marL="73152" marR="73152"/>
                </a:tc>
                <a:extLst>
                  <a:ext uri="{0D108BD9-81ED-4DB2-BD59-A6C34878D82A}">
                    <a16:rowId xmlns:a16="http://schemas.microsoft.com/office/drawing/2014/main" val="10001"/>
                  </a:ext>
                </a:extLst>
              </a:tr>
              <a:tr h="1371600">
                <a:tc>
                  <a:txBody>
                    <a:bodyPr/>
                    <a:lstStyle/>
                    <a:p>
                      <a:pPr algn="l"/>
                      <a:r>
                        <a:rPr sz="1200" b="1">
                          <a:latin typeface="Calibri"/>
                        </a:rPr>
                        <a:t>Opis pokazatelja</a:t>
                      </a:r>
                    </a:p>
                  </a:txBody>
                  <a:tcPr marL="73152" marR="73152">
                    <a:solidFill>
                      <a:srgbClr val="F2F2F2"/>
                    </a:solidFill>
                  </a:tcPr>
                </a:tc>
                <a:tc>
                  <a:txBody>
                    <a:bodyPr/>
                    <a:lstStyle/>
                    <a:p>
                      <a:pPr algn="l"/>
                      <a:r>
                        <a:rPr sz="1000" b="0" dirty="0">
                          <a:latin typeface="Calibri"/>
                        </a:rPr>
                        <a:t>• </a:t>
                      </a:r>
                      <a:r>
                        <a:rPr sz="1000" b="0" dirty="0" err="1">
                          <a:latin typeface="Calibri"/>
                        </a:rPr>
                        <a:t>Pokazatelj</a:t>
                      </a:r>
                      <a:r>
                        <a:rPr sz="1000" b="0" dirty="0">
                          <a:latin typeface="Calibri"/>
                        </a:rPr>
                        <a:t> se </a:t>
                      </a:r>
                      <a:r>
                        <a:rPr sz="1000" b="0" dirty="0" err="1">
                          <a:latin typeface="Calibri"/>
                        </a:rPr>
                        <a:t>odnosi</a:t>
                      </a:r>
                      <a:r>
                        <a:rPr sz="1000" b="0" dirty="0">
                          <a:latin typeface="Calibri"/>
                        </a:rPr>
                        <a:t> </a:t>
                      </a:r>
                      <a:r>
                        <a:rPr sz="1000" b="0" dirty="0" err="1">
                          <a:latin typeface="Calibri"/>
                        </a:rPr>
                        <a:t>na</a:t>
                      </a:r>
                      <a:r>
                        <a:rPr sz="1000" b="0" dirty="0">
                          <a:latin typeface="Calibri"/>
                        </a:rPr>
                        <a:t> </a:t>
                      </a:r>
                      <a:r>
                        <a:rPr sz="1000" b="0" dirty="0" err="1">
                          <a:solidFill>
                            <a:srgbClr val="FF0000"/>
                          </a:solidFill>
                          <a:latin typeface="Calibri"/>
                        </a:rPr>
                        <a:t>broj</a:t>
                      </a:r>
                      <a:r>
                        <a:rPr sz="1000" b="0" dirty="0">
                          <a:solidFill>
                            <a:srgbClr val="FF0000"/>
                          </a:solidFill>
                          <a:latin typeface="Calibri"/>
                        </a:rPr>
                        <a:t> </a:t>
                      </a:r>
                      <a:r>
                        <a:rPr sz="1000" b="0" dirty="0" err="1">
                          <a:solidFill>
                            <a:srgbClr val="FF0000"/>
                          </a:solidFill>
                          <a:latin typeface="Calibri"/>
                        </a:rPr>
                        <a:t>studenata</a:t>
                      </a:r>
                      <a:r>
                        <a:rPr sz="1000" b="0" dirty="0">
                          <a:solidFill>
                            <a:srgbClr val="FF0000"/>
                          </a:solidFill>
                          <a:latin typeface="Calibri"/>
                        </a:rPr>
                        <a:t> </a:t>
                      </a:r>
                      <a:r>
                        <a:rPr sz="1000" b="0" dirty="0" err="1">
                          <a:solidFill>
                            <a:srgbClr val="FF0000"/>
                          </a:solidFill>
                          <a:latin typeface="Calibri"/>
                        </a:rPr>
                        <a:t>na</a:t>
                      </a:r>
                      <a:r>
                        <a:rPr sz="1000" b="0" dirty="0">
                          <a:solidFill>
                            <a:srgbClr val="FF0000"/>
                          </a:solidFill>
                          <a:latin typeface="Calibri"/>
                        </a:rPr>
                        <a:t> </a:t>
                      </a:r>
                      <a:r>
                        <a:rPr sz="1000" b="0" dirty="0" err="1">
                          <a:solidFill>
                            <a:srgbClr val="FF0000"/>
                          </a:solidFill>
                          <a:latin typeface="Calibri"/>
                        </a:rPr>
                        <a:t>javnom</a:t>
                      </a:r>
                      <a:r>
                        <a:rPr sz="1000" b="0" dirty="0">
                          <a:solidFill>
                            <a:srgbClr val="FF0000"/>
                          </a:solidFill>
                          <a:latin typeface="Calibri"/>
                        </a:rPr>
                        <a:t> </a:t>
                      </a:r>
                      <a:r>
                        <a:rPr sz="1000" b="0" dirty="0" err="1">
                          <a:solidFill>
                            <a:srgbClr val="FF0000"/>
                          </a:solidFill>
                          <a:latin typeface="Calibri"/>
                        </a:rPr>
                        <a:t>visokom</a:t>
                      </a:r>
                      <a:r>
                        <a:rPr sz="1000" b="0" dirty="0">
                          <a:solidFill>
                            <a:srgbClr val="FF0000"/>
                          </a:solidFill>
                          <a:latin typeface="Calibri"/>
                        </a:rPr>
                        <a:t> </a:t>
                      </a:r>
                      <a:r>
                        <a:rPr sz="1000" b="0" dirty="0" err="1">
                          <a:solidFill>
                            <a:srgbClr val="FF0000"/>
                          </a:solidFill>
                          <a:latin typeface="Calibri"/>
                        </a:rPr>
                        <a:t>učilištu</a:t>
                      </a:r>
                      <a:r>
                        <a:rPr sz="1000" b="0" dirty="0">
                          <a:solidFill>
                            <a:srgbClr val="FF0000"/>
                          </a:solidFill>
                          <a:latin typeface="Calibri"/>
                        </a:rPr>
                        <a:t> koji </a:t>
                      </a:r>
                      <a:r>
                        <a:rPr sz="1000" b="0" dirty="0" err="1">
                          <a:solidFill>
                            <a:srgbClr val="FF0000"/>
                          </a:solidFill>
                          <a:latin typeface="Calibri"/>
                        </a:rPr>
                        <a:t>su</a:t>
                      </a:r>
                      <a:r>
                        <a:rPr sz="1000" b="0" dirty="0">
                          <a:solidFill>
                            <a:srgbClr val="FF0000"/>
                          </a:solidFill>
                          <a:latin typeface="Calibri"/>
                        </a:rPr>
                        <a:t> </a:t>
                      </a:r>
                      <a:r>
                        <a:rPr sz="1000" b="0" dirty="0" err="1">
                          <a:solidFill>
                            <a:srgbClr val="FF0000"/>
                          </a:solidFill>
                          <a:latin typeface="Calibri"/>
                        </a:rPr>
                        <a:t>uključeni</a:t>
                      </a:r>
                      <a:r>
                        <a:rPr sz="1000" b="0" dirty="0">
                          <a:solidFill>
                            <a:srgbClr val="FF0000"/>
                          </a:solidFill>
                          <a:latin typeface="Calibri"/>
                        </a:rPr>
                        <a:t> u </a:t>
                      </a:r>
                      <a:r>
                        <a:rPr sz="1000" b="0" dirty="0" err="1">
                          <a:solidFill>
                            <a:srgbClr val="FF0000"/>
                          </a:solidFill>
                          <a:latin typeface="Calibri"/>
                        </a:rPr>
                        <a:t>dolazne</a:t>
                      </a:r>
                      <a:r>
                        <a:rPr sz="1000" b="0" dirty="0">
                          <a:solidFill>
                            <a:srgbClr val="FF0000"/>
                          </a:solidFill>
                          <a:latin typeface="Calibri"/>
                        </a:rPr>
                        <a:t> </a:t>
                      </a:r>
                      <a:r>
                        <a:rPr sz="1000" b="0" dirty="0" err="1">
                          <a:solidFill>
                            <a:srgbClr val="FF0000"/>
                          </a:solidFill>
                          <a:latin typeface="Calibri"/>
                        </a:rPr>
                        <a:t>i</a:t>
                      </a:r>
                      <a:r>
                        <a:rPr sz="1000" b="0" dirty="0">
                          <a:solidFill>
                            <a:srgbClr val="FF0000"/>
                          </a:solidFill>
                          <a:latin typeface="Calibri"/>
                        </a:rPr>
                        <a:t> </a:t>
                      </a:r>
                      <a:r>
                        <a:rPr sz="1000" b="0" dirty="0" err="1">
                          <a:solidFill>
                            <a:srgbClr val="FF0000"/>
                          </a:solidFill>
                          <a:latin typeface="Calibri"/>
                        </a:rPr>
                        <a:t>odlazne</a:t>
                      </a:r>
                      <a:r>
                        <a:rPr sz="1000" b="0" dirty="0">
                          <a:solidFill>
                            <a:srgbClr val="FF0000"/>
                          </a:solidFill>
                          <a:latin typeface="Calibri"/>
                        </a:rPr>
                        <a:t> </a:t>
                      </a:r>
                      <a:r>
                        <a:rPr sz="1000" b="0" dirty="0" err="1">
                          <a:solidFill>
                            <a:srgbClr val="FF0000"/>
                          </a:solidFill>
                          <a:latin typeface="Calibri"/>
                        </a:rPr>
                        <a:t>aktivnosti</a:t>
                      </a:r>
                      <a:r>
                        <a:rPr sz="1000" b="0" dirty="0">
                          <a:solidFill>
                            <a:srgbClr val="FF0000"/>
                          </a:solidFill>
                          <a:latin typeface="Calibri"/>
                        </a:rPr>
                        <a:t> </a:t>
                      </a:r>
                      <a:r>
                        <a:rPr sz="1000" b="0" dirty="0" err="1">
                          <a:solidFill>
                            <a:srgbClr val="FF0000"/>
                          </a:solidFill>
                          <a:latin typeface="Calibri"/>
                        </a:rPr>
                        <a:t>međunarodne</a:t>
                      </a:r>
                      <a:r>
                        <a:rPr sz="1000" b="0" dirty="0">
                          <a:solidFill>
                            <a:srgbClr val="FF0000"/>
                          </a:solidFill>
                          <a:latin typeface="Calibri"/>
                        </a:rPr>
                        <a:t> </a:t>
                      </a:r>
                      <a:r>
                        <a:rPr sz="1000" b="0" dirty="0" err="1">
                          <a:solidFill>
                            <a:srgbClr val="FF0000"/>
                          </a:solidFill>
                          <a:latin typeface="Calibri"/>
                        </a:rPr>
                        <a:t>mobilnosti</a:t>
                      </a:r>
                      <a:r>
                        <a:rPr sz="1000" b="0" dirty="0">
                          <a:solidFill>
                            <a:srgbClr val="FF0000"/>
                          </a:solidFill>
                          <a:latin typeface="Calibri"/>
                        </a:rPr>
                        <a:t>.</a:t>
                      </a:r>
                    </a:p>
                    <a:p>
                      <a:pPr algn="l"/>
                      <a:r>
                        <a:rPr sz="1000" b="0" dirty="0">
                          <a:solidFill>
                            <a:srgbClr val="FF0000"/>
                          </a:solidFill>
                          <a:latin typeface="Calibri"/>
                        </a:rPr>
                        <a:t>• </a:t>
                      </a:r>
                      <a:r>
                        <a:rPr sz="1000" b="0" dirty="0" err="1">
                          <a:solidFill>
                            <a:srgbClr val="FF0000"/>
                          </a:solidFill>
                          <a:latin typeface="Calibri"/>
                        </a:rPr>
                        <a:t>Aktivnost</a:t>
                      </a:r>
                      <a:r>
                        <a:rPr sz="1000" b="0" dirty="0">
                          <a:solidFill>
                            <a:srgbClr val="FF0000"/>
                          </a:solidFill>
                          <a:latin typeface="Calibri"/>
                        </a:rPr>
                        <a:t> </a:t>
                      </a:r>
                      <a:r>
                        <a:rPr sz="1000" b="0" dirty="0" err="1">
                          <a:solidFill>
                            <a:srgbClr val="FF0000"/>
                          </a:solidFill>
                          <a:latin typeface="Calibri"/>
                        </a:rPr>
                        <a:t>međunarodne</a:t>
                      </a:r>
                      <a:r>
                        <a:rPr sz="1000" b="0" dirty="0">
                          <a:solidFill>
                            <a:srgbClr val="FF0000"/>
                          </a:solidFill>
                          <a:latin typeface="Calibri"/>
                        </a:rPr>
                        <a:t> </a:t>
                      </a:r>
                      <a:r>
                        <a:rPr sz="1000" b="0" dirty="0" err="1">
                          <a:solidFill>
                            <a:srgbClr val="FF0000"/>
                          </a:solidFill>
                          <a:latin typeface="Calibri"/>
                        </a:rPr>
                        <a:t>mobilnosti</a:t>
                      </a:r>
                      <a:r>
                        <a:rPr sz="1000" b="0" dirty="0">
                          <a:solidFill>
                            <a:srgbClr val="FF0000"/>
                          </a:solidFill>
                          <a:latin typeface="Calibri"/>
                        </a:rPr>
                        <a:t> </a:t>
                      </a:r>
                      <a:r>
                        <a:rPr sz="1000" b="0" dirty="0" err="1">
                          <a:solidFill>
                            <a:srgbClr val="FF0000"/>
                          </a:solidFill>
                          <a:latin typeface="Calibri"/>
                        </a:rPr>
                        <a:t>definira</a:t>
                      </a:r>
                      <a:r>
                        <a:rPr sz="1000" b="0" dirty="0">
                          <a:solidFill>
                            <a:srgbClr val="FF0000"/>
                          </a:solidFill>
                          <a:latin typeface="Calibri"/>
                        </a:rPr>
                        <a:t> se </a:t>
                      </a:r>
                      <a:r>
                        <a:rPr sz="1000" b="0" dirty="0" err="1">
                          <a:solidFill>
                            <a:srgbClr val="FF0000"/>
                          </a:solidFill>
                          <a:latin typeface="Calibri"/>
                        </a:rPr>
                        <a:t>kao</a:t>
                      </a:r>
                      <a:r>
                        <a:rPr sz="1000" b="0" dirty="0">
                          <a:solidFill>
                            <a:srgbClr val="FF0000"/>
                          </a:solidFill>
                          <a:latin typeface="Calibri"/>
                        </a:rPr>
                        <a:t> </a:t>
                      </a:r>
                      <a:r>
                        <a:rPr sz="1000" b="0" dirty="0" err="1">
                          <a:solidFill>
                            <a:srgbClr val="FF0000"/>
                          </a:solidFill>
                          <a:latin typeface="Calibri"/>
                        </a:rPr>
                        <a:t>studentska</a:t>
                      </a:r>
                      <a:r>
                        <a:rPr sz="1000" b="0" dirty="0">
                          <a:solidFill>
                            <a:srgbClr val="FF0000"/>
                          </a:solidFill>
                          <a:latin typeface="Calibri"/>
                        </a:rPr>
                        <a:t> </a:t>
                      </a:r>
                      <a:r>
                        <a:rPr sz="1000" b="0" dirty="0" err="1">
                          <a:solidFill>
                            <a:srgbClr val="FF0000"/>
                          </a:solidFill>
                          <a:latin typeface="Calibri"/>
                        </a:rPr>
                        <a:t>mobilnost</a:t>
                      </a:r>
                      <a:r>
                        <a:rPr sz="1000" b="0" dirty="0">
                          <a:solidFill>
                            <a:srgbClr val="FF0000"/>
                          </a:solidFill>
                          <a:latin typeface="Calibri"/>
                        </a:rPr>
                        <a:t> u </a:t>
                      </a:r>
                      <a:r>
                        <a:rPr sz="1000" b="0" dirty="0" err="1">
                          <a:solidFill>
                            <a:srgbClr val="FF0000"/>
                          </a:solidFill>
                          <a:latin typeface="Calibri"/>
                        </a:rPr>
                        <a:t>trajanju</a:t>
                      </a:r>
                      <a:r>
                        <a:rPr sz="1000" b="0" dirty="0">
                          <a:solidFill>
                            <a:srgbClr val="FF0000"/>
                          </a:solidFill>
                          <a:latin typeface="Calibri"/>
                        </a:rPr>
                        <a:t> od </a:t>
                      </a:r>
                      <a:r>
                        <a:rPr sz="1000" b="0" dirty="0" err="1">
                          <a:solidFill>
                            <a:srgbClr val="FF0000"/>
                          </a:solidFill>
                          <a:latin typeface="Calibri"/>
                        </a:rPr>
                        <a:t>najmanje</a:t>
                      </a:r>
                      <a:r>
                        <a:rPr sz="1000" b="0" dirty="0">
                          <a:solidFill>
                            <a:srgbClr val="FF0000"/>
                          </a:solidFill>
                          <a:latin typeface="Calibri"/>
                        </a:rPr>
                        <a:t> </a:t>
                      </a:r>
                      <a:r>
                        <a:rPr sz="1000" b="0" dirty="0" err="1">
                          <a:solidFill>
                            <a:srgbClr val="FF0000"/>
                          </a:solidFill>
                          <a:latin typeface="Calibri"/>
                        </a:rPr>
                        <a:t>jednog</a:t>
                      </a:r>
                      <a:r>
                        <a:rPr sz="1000" b="0" dirty="0">
                          <a:solidFill>
                            <a:srgbClr val="FF0000"/>
                          </a:solidFill>
                          <a:latin typeface="Calibri"/>
                        </a:rPr>
                        <a:t> </a:t>
                      </a:r>
                      <a:r>
                        <a:rPr sz="1000" b="0" dirty="0" err="1">
                          <a:solidFill>
                            <a:srgbClr val="FF0000"/>
                          </a:solidFill>
                          <a:latin typeface="Calibri"/>
                        </a:rPr>
                        <a:t>semestra</a:t>
                      </a:r>
                      <a:r>
                        <a:rPr sz="1000" b="0" dirty="0">
                          <a:solidFill>
                            <a:srgbClr val="FF0000"/>
                          </a:solidFill>
                          <a:latin typeface="Calibri"/>
                        </a:rPr>
                        <a:t>.</a:t>
                      </a:r>
                    </a:p>
                  </a:txBody>
                  <a:tcPr marL="73152" marR="73152"/>
                </a:tc>
                <a:extLst>
                  <a:ext uri="{0D108BD9-81ED-4DB2-BD59-A6C34878D82A}">
                    <a16:rowId xmlns:a16="http://schemas.microsoft.com/office/drawing/2014/main" val="10002"/>
                  </a:ext>
                </a:extLst>
              </a:tr>
              <a:tr h="1371600">
                <a:tc>
                  <a:txBody>
                    <a:bodyPr/>
                    <a:lstStyle/>
                    <a:p>
                      <a:pPr algn="l"/>
                      <a:r>
                        <a:rPr sz="1200" b="1">
                          <a:latin typeface="Calibri"/>
                        </a:rPr>
                        <a:t>Vrijednosti pokazatelja</a:t>
                      </a:r>
                    </a:p>
                  </a:txBody>
                  <a:tcPr marL="73152" marR="73152">
                    <a:solidFill>
                      <a:srgbClr val="F2F2F2"/>
                    </a:solidFill>
                  </a:tcPr>
                </a:tc>
                <a:tc>
                  <a:txBody>
                    <a:bodyPr/>
                    <a:lstStyle/>
                    <a:p>
                      <a:pPr algn="l"/>
                      <a:r>
                        <a:rPr sz="1200" b="1" dirty="0" err="1">
                          <a:latin typeface="Calibri"/>
                        </a:rPr>
                        <a:t>Početna</a:t>
                      </a:r>
                      <a:r>
                        <a:rPr sz="1200" b="1" dirty="0">
                          <a:latin typeface="Calibri"/>
                        </a:rPr>
                        <a:t>: 41 | </a:t>
                      </a:r>
                      <a:r>
                        <a:rPr sz="1200" b="1" dirty="0" err="1">
                          <a:latin typeface="Calibri"/>
                        </a:rPr>
                        <a:t>Ključna</a:t>
                      </a:r>
                      <a:r>
                        <a:rPr sz="1200" b="1" dirty="0">
                          <a:latin typeface="Calibri"/>
                        </a:rPr>
                        <a:t> </a:t>
                      </a:r>
                      <a:r>
                        <a:rPr sz="1200" b="1" dirty="0" err="1">
                          <a:latin typeface="Calibri"/>
                        </a:rPr>
                        <a:t>točka</a:t>
                      </a:r>
                      <a:r>
                        <a:rPr sz="1200" b="1" dirty="0">
                          <a:latin typeface="Calibri"/>
                        </a:rPr>
                        <a:t>: 44 | </a:t>
                      </a:r>
                      <a:r>
                        <a:rPr sz="1200" b="1" dirty="0" err="1">
                          <a:latin typeface="Calibri"/>
                        </a:rPr>
                        <a:t>Ciljana</a:t>
                      </a:r>
                      <a:r>
                        <a:rPr sz="1200" b="1" dirty="0">
                          <a:latin typeface="Calibri"/>
                        </a:rPr>
                        <a:t>: 47</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12.744,56</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8.000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20.744,56</a:t>
                      </a:r>
                    </a:p>
                  </a:txBody>
                  <a:tcPr/>
                </a:tc>
                <a:extLst>
                  <a:ext uri="{0D108BD9-81ED-4DB2-BD59-A6C34878D82A}">
                    <a16:rowId xmlns:a16="http://schemas.microsoft.com/office/drawing/2014/main" val="10003"/>
                  </a:ext>
                </a:extLst>
              </a:tr>
            </a:tbl>
          </a:graphicData>
        </a:graphic>
      </p:graphicFrame>
      <p:sp>
        <p:nvSpPr>
          <p:cNvPr id="6" name="TextBox 5"/>
          <p:cNvSpPr txBox="1"/>
          <p:nvPr/>
        </p:nvSpPr>
        <p:spPr>
          <a:xfrm>
            <a:off x="8321040" y="3246120"/>
            <a:ext cx="3410712" cy="457200"/>
          </a:xfrm>
          <a:prstGeom prst="rect">
            <a:avLst/>
          </a:prstGeom>
          <a:noFill/>
        </p:spPr>
        <p:txBody>
          <a:bodyPr wrap="none">
            <a:spAutoFit/>
          </a:bodyPr>
          <a:lstStyle/>
          <a:p>
            <a:pPr algn="l"/>
            <a:r>
              <a:rPr sz="900" i="1">
                <a:latin typeface="Calibri"/>
              </a:rPr>
              <a:t>Napomena: Iznosi preuzeti iz tablice (valuta nije navedena u izvoru).</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Edukacije na temu jačanja različitosti i nenasilja</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Razvojna | Uredba: Čl.6, st. 5. Razvoj programa kojima se jača društveni angažman javnog visokog učilišta odnosno javnog znanstvenog instituta u zajednici, s posebnim naglaskom na uvažavanje različitosti, jačanje pravičnosti i socijalne uključivosti u visokom obrazovanju i znanosti | Rok: 01.10.2029</a:t>
            </a:r>
          </a:p>
        </p:txBody>
      </p:sp>
      <p:graphicFrame>
        <p:nvGraphicFramePr>
          <p:cNvPr id="4" name="Table 3"/>
          <p:cNvGraphicFramePr>
            <a:graphicFrameLocks noGrp="1"/>
          </p:cNvGraphicFramePr>
          <p:nvPr>
            <p:extLst>
              <p:ext uri="{D42A27DB-BD31-4B8C-83A1-F6EECF244321}">
                <p14:modId xmlns:p14="http://schemas.microsoft.com/office/powerpoint/2010/main" val="987542576"/>
              </p:ext>
            </p:extLst>
          </p:nvPr>
        </p:nvGraphicFramePr>
        <p:xfrm>
          <a:off x="457200" y="1143000"/>
          <a:ext cx="7680960" cy="633984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1371600">
                <a:tc>
                  <a:txBody>
                    <a:bodyPr/>
                    <a:lstStyle/>
                    <a:p>
                      <a:pPr algn="l"/>
                      <a:r>
                        <a:rPr lang="hr-HR" sz="1200" b="1" noProof="0">
                          <a:solidFill>
                            <a:schemeClr val="tx1"/>
                          </a:solidFill>
                          <a:latin typeface="Calibri"/>
                        </a:rPr>
                        <a:t>Opis aktivnosti (EFRI)</a:t>
                      </a:r>
                    </a:p>
                  </a:txBody>
                  <a:tcPr marL="73152" marR="73152">
                    <a:solidFill>
                      <a:srgbClr val="F2F2F2"/>
                    </a:solidFill>
                  </a:tcPr>
                </a:tc>
                <a:tc>
                  <a:txBody>
                    <a:bodyPr/>
                    <a:lstStyle/>
                    <a:p>
                      <a:pPr algn="l"/>
                      <a:r>
                        <a:rPr lang="hr-HR" sz="1000" b="0" noProof="0" dirty="0">
                          <a:latin typeface="Calibri"/>
                        </a:rPr>
                        <a:t>• Teme edukacija o rodnoj ravnopravnosti na Fakultetu mogu obuhvaćati širok raspon sadržaja prilagođenih različitim skupinama unutar akademske zajednice.</a:t>
                      </a:r>
                    </a:p>
                    <a:p>
                      <a:pPr algn="l"/>
                      <a:r>
                        <a:rPr lang="hr-HR" sz="1000" b="0" noProof="0" dirty="0">
                          <a:latin typeface="Calibri"/>
                        </a:rPr>
                        <a:t>• Ključne teme uključuju </a:t>
                      </a:r>
                      <a:r>
                        <a:rPr lang="hr-HR" sz="1000" b="0" noProof="0" dirty="0">
                          <a:solidFill>
                            <a:srgbClr val="FF0000"/>
                          </a:solidFill>
                          <a:latin typeface="Calibri"/>
                        </a:rPr>
                        <a:t>osnove rodne ravnopravnosti, prepoznavanje i sprječavanje seksualnog uznemiravanja, govor mržnje i </a:t>
                      </a:r>
                      <a:r>
                        <a:rPr lang="hr-HR" sz="1000" b="0" noProof="0" dirty="0" err="1">
                          <a:solidFill>
                            <a:srgbClr val="FF0000"/>
                          </a:solidFill>
                          <a:latin typeface="Calibri"/>
                        </a:rPr>
                        <a:t>mizoginiju</a:t>
                      </a:r>
                      <a:r>
                        <a:rPr lang="hr-HR" sz="1000" b="0" noProof="0" dirty="0">
                          <a:solidFill>
                            <a:srgbClr val="FF0000"/>
                          </a:solidFill>
                          <a:latin typeface="Calibri"/>
                        </a:rPr>
                        <a:t>, kao i razumijevanje rodno uvjetovanih stereotipa u svakodnevnoj komunikaciji i akademskom okruženju.</a:t>
                      </a:r>
                    </a:p>
                    <a:p>
                      <a:pPr algn="l"/>
                      <a:r>
                        <a:rPr lang="hr-HR" sz="1000" b="0" noProof="0" dirty="0">
                          <a:solidFill>
                            <a:srgbClr val="FF0000"/>
                          </a:solidFill>
                          <a:latin typeface="Calibri"/>
                        </a:rPr>
                        <a:t>• Dodatne teme mogu biti usmjerene na korištenje inkluzivnog jezika, razvijanje savezništva i podrške osobama koje doživljavaju diskriminaciju, te na upoznavanje s mehanizmima zaštite prava i postupcima prijave nasilja ili diskriminacije.</a:t>
                      </a:r>
                    </a:p>
                    <a:p>
                      <a:pPr algn="l"/>
                      <a:r>
                        <a:rPr lang="hr-HR" sz="1000" b="0" noProof="0" dirty="0">
                          <a:solidFill>
                            <a:srgbClr val="FF0000"/>
                          </a:solidFill>
                          <a:latin typeface="Calibri"/>
                        </a:rPr>
                        <a:t>• Posebna pažnja može se posvetiti i temama poput ravnoteže privatnog i profesionalnog života te rodne ravnopravnosti u kontekstu znanstvenog i karijernog napredovanja.</a:t>
                      </a:r>
                    </a:p>
                    <a:p>
                      <a:pPr algn="l"/>
                      <a:r>
                        <a:rPr lang="hr-HR" sz="1000" b="0" noProof="0" dirty="0">
                          <a:latin typeface="Calibri"/>
                        </a:rPr>
                        <a:t>• Iz sredstava predviđenih ovom aktivnosti financirat će se troškovi vanjskih predavača koji će držati radionice na Fakultetu.</a:t>
                      </a:r>
                    </a:p>
                    <a:p>
                      <a:pPr algn="l"/>
                      <a:r>
                        <a:rPr lang="hr-HR" sz="1000" b="0" noProof="0" dirty="0">
                          <a:latin typeface="Calibri"/>
                        </a:rPr>
                        <a:t>• Edukacije će biti prilagođene potrebama </a:t>
                      </a:r>
                      <a:r>
                        <a:rPr lang="hr-HR" sz="1000" b="0" noProof="0" dirty="0">
                          <a:solidFill>
                            <a:srgbClr val="FF0000"/>
                          </a:solidFill>
                          <a:latin typeface="Calibri"/>
                        </a:rPr>
                        <a:t>studenata, nastavnika i administrativnog osoblja</a:t>
                      </a:r>
                      <a:r>
                        <a:rPr lang="hr-HR" sz="1000" b="0" noProof="0" dirty="0">
                          <a:latin typeface="Calibri"/>
                        </a:rPr>
                        <a:t>, čime se osigurava širi utjecaj i primjena znanja u svakodnevnom radu.</a:t>
                      </a:r>
                    </a:p>
                  </a:txBody>
                  <a:tcPr marL="73152" marR="73152"/>
                </a:tc>
                <a:extLst>
                  <a:ext uri="{0D108BD9-81ED-4DB2-BD59-A6C34878D82A}">
                    <a16:rowId xmlns:a16="http://schemas.microsoft.com/office/drawing/2014/main" val="10000"/>
                  </a:ext>
                </a:extLst>
              </a:tr>
              <a:tr h="1371600">
                <a:tc>
                  <a:txBody>
                    <a:bodyPr/>
                    <a:lstStyle/>
                    <a:p>
                      <a:pPr algn="l"/>
                      <a:r>
                        <a:rPr lang="hr-HR" sz="1200" b="1" noProof="0">
                          <a:latin typeface="Calibri"/>
                        </a:rPr>
                        <a:t>Pokazatelj rezultata</a:t>
                      </a:r>
                    </a:p>
                  </a:txBody>
                  <a:tcPr marL="73152" marR="73152">
                    <a:solidFill>
                      <a:srgbClr val="F2F2F2"/>
                    </a:solidFill>
                  </a:tcPr>
                </a:tc>
                <a:tc>
                  <a:txBody>
                    <a:bodyPr/>
                    <a:lstStyle/>
                    <a:p>
                      <a:pPr algn="l"/>
                      <a:r>
                        <a:rPr lang="hr-HR" sz="1100" b="0" noProof="0">
                          <a:latin typeface="Calibri"/>
                        </a:rPr>
                        <a:t>Broj poduzetih mjera za promicanje kulture jednakosti i ravnopravnosti</a:t>
                      </a:r>
                    </a:p>
                  </a:txBody>
                  <a:tcPr marL="73152" marR="73152"/>
                </a:tc>
                <a:extLst>
                  <a:ext uri="{0D108BD9-81ED-4DB2-BD59-A6C34878D82A}">
                    <a16:rowId xmlns:a16="http://schemas.microsoft.com/office/drawing/2014/main" val="10001"/>
                  </a:ext>
                </a:extLst>
              </a:tr>
              <a:tr h="1371600">
                <a:tc>
                  <a:txBody>
                    <a:bodyPr/>
                    <a:lstStyle/>
                    <a:p>
                      <a:pPr algn="l"/>
                      <a:r>
                        <a:rPr lang="hr-HR" sz="1200" b="1" noProof="0">
                          <a:latin typeface="Calibri"/>
                        </a:rPr>
                        <a:t>Opis pokazatelja</a:t>
                      </a:r>
                    </a:p>
                  </a:txBody>
                  <a:tcPr marL="73152" marR="73152">
                    <a:solidFill>
                      <a:srgbClr val="F2F2F2"/>
                    </a:solidFill>
                  </a:tcPr>
                </a:tc>
                <a:tc>
                  <a:txBody>
                    <a:bodyPr/>
                    <a:lstStyle/>
                    <a:p>
                      <a:pPr algn="l"/>
                      <a:r>
                        <a:rPr lang="hr-HR" sz="1000" b="0" noProof="0">
                          <a:latin typeface="Calibri"/>
                        </a:rPr>
                        <a:t>• Pokazatelj prati broj mjera poduzetih u svrhu promicanja ravnopravnosti žena i muškaraca i zabrani diskriminacije, i/ili u svrhu promicanja pristupačnosti za osobe s invaliditetom.</a:t>
                      </a:r>
                    </a:p>
                    <a:p>
                      <a:pPr algn="l"/>
                      <a:r>
                        <a:rPr lang="hr-HR" sz="1000" b="0" noProof="0">
                          <a:latin typeface="Calibri"/>
                        </a:rPr>
                        <a:t>• U ostvarenje pokazatelja ubrajaju se mjere koje se mogu kvantificirati (npr. broj organiziranih radionica ili predavanja na temu promicanja ravnopravnosti spolova, broj radova za unaprjeđenja pristupačnosti fizičke infrastrukture javnog visokog učilišta, odnosno javnog znanstvenog instituta, osobama s invaliditetom).</a:t>
                      </a:r>
                    </a:p>
                    <a:p>
                      <a:pPr algn="l"/>
                      <a:r>
                        <a:rPr lang="hr-HR" sz="1000" b="0" noProof="0">
                          <a:latin typeface="Calibri"/>
                        </a:rPr>
                        <a:t>• Pokazatelj se odnosi na mjere koje već nisu propisane kao obavezne Zakonom o ravnopravnosti spolova i drugim propisima koji reguliraju jednakost i ravnopravnost.</a:t>
                      </a:r>
                    </a:p>
                  </a:txBody>
                  <a:tcPr marL="73152" marR="73152"/>
                </a:tc>
                <a:extLst>
                  <a:ext uri="{0D108BD9-81ED-4DB2-BD59-A6C34878D82A}">
                    <a16:rowId xmlns:a16="http://schemas.microsoft.com/office/drawing/2014/main" val="10002"/>
                  </a:ext>
                </a:extLst>
              </a:tr>
              <a:tr h="1371600">
                <a:tc>
                  <a:txBody>
                    <a:bodyPr/>
                    <a:lstStyle/>
                    <a:p>
                      <a:pPr algn="l"/>
                      <a:r>
                        <a:rPr lang="hr-HR" sz="1200" b="1" noProof="0">
                          <a:latin typeface="Calibri"/>
                        </a:rPr>
                        <a:t>Vrijednosti pokazatelja</a:t>
                      </a:r>
                    </a:p>
                  </a:txBody>
                  <a:tcPr marL="73152" marR="73152">
                    <a:solidFill>
                      <a:srgbClr val="F2F2F2"/>
                    </a:solidFill>
                  </a:tcPr>
                </a:tc>
                <a:tc>
                  <a:txBody>
                    <a:bodyPr/>
                    <a:lstStyle/>
                    <a:p>
                      <a:pPr algn="l"/>
                      <a:r>
                        <a:rPr lang="hr-HR" sz="1200" b="1" noProof="0" dirty="0">
                          <a:latin typeface="Calibri"/>
                        </a:rPr>
                        <a:t>Početna: 0 | Ključna točka: 20 | Ciljana: 40</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4.275,52</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4.275,52</a:t>
                      </a:r>
                    </a:p>
                  </a:txBody>
                  <a:tcPr/>
                </a:tc>
                <a:extLst>
                  <a:ext uri="{0D108BD9-81ED-4DB2-BD59-A6C34878D82A}">
                    <a16:rowId xmlns:a16="http://schemas.microsoft.com/office/drawing/2014/main" val="10003"/>
                  </a:ext>
                </a:extLst>
              </a:tr>
            </a:tbl>
          </a:graphicData>
        </a:graphic>
      </p:graphicFrame>
      <p:sp>
        <p:nvSpPr>
          <p:cNvPr id="6" name="TextBox 5"/>
          <p:cNvSpPr txBox="1"/>
          <p:nvPr/>
        </p:nvSpPr>
        <p:spPr>
          <a:xfrm>
            <a:off x="8321040" y="3246120"/>
            <a:ext cx="3410712" cy="457200"/>
          </a:xfrm>
          <a:prstGeom prst="rect">
            <a:avLst/>
          </a:prstGeom>
          <a:noFill/>
        </p:spPr>
        <p:txBody>
          <a:bodyPr wrap="none">
            <a:spAutoFit/>
          </a:bodyPr>
          <a:lstStyle/>
          <a:p>
            <a:pPr algn="l"/>
            <a:r>
              <a:rPr sz="900" i="1">
                <a:latin typeface="Calibri"/>
              </a:rPr>
              <a:t>Napomena: Iznosi preuzeti iz tablice (valuta nije navedena u izvoru).</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C73BB-4C49-41B8-89EC-D0D3CB7F3593}"/>
              </a:ext>
            </a:extLst>
          </p:cNvPr>
          <p:cNvSpPr>
            <a:spLocks noGrp="1"/>
          </p:cNvSpPr>
          <p:nvPr>
            <p:ph type="title"/>
          </p:nvPr>
        </p:nvSpPr>
        <p:spPr/>
        <p:txBody>
          <a:bodyPr/>
          <a:lstStyle/>
          <a:p>
            <a:r>
              <a:rPr lang="hr-HR" dirty="0"/>
              <a:t>EBA</a:t>
            </a:r>
          </a:p>
        </p:txBody>
      </p:sp>
      <p:sp>
        <p:nvSpPr>
          <p:cNvPr id="3" name="Content Placeholder 2">
            <a:extLst>
              <a:ext uri="{FF2B5EF4-FFF2-40B4-BE49-F238E27FC236}">
                <a16:creationId xmlns:a16="http://schemas.microsoft.com/office/drawing/2014/main" id="{3A79705D-0B22-4FCE-B405-715460BE021B}"/>
              </a:ext>
            </a:extLst>
          </p:cNvPr>
          <p:cNvSpPr>
            <a:spLocks noGrp="1"/>
          </p:cNvSpPr>
          <p:nvPr>
            <p:ph idx="1"/>
          </p:nvPr>
        </p:nvSpPr>
        <p:spPr/>
        <p:txBody>
          <a:bodyPr/>
          <a:lstStyle/>
          <a:p>
            <a:r>
              <a:rPr lang="hr-HR" dirty="0"/>
              <a:t>Kada se predaju zahtjevi u EBA-a (nabava, putni nalozi,…) odabire se „teret EFRI” i u napomeni se stavlja naziv aktivnosti, opis </a:t>
            </a:r>
            <a:r>
              <a:rPr lang="hr-HR" dirty="0" err="1"/>
              <a:t>npr</a:t>
            </a:r>
            <a:r>
              <a:rPr lang="hr-HR" dirty="0"/>
              <a:t>: </a:t>
            </a:r>
            <a:r>
              <a:rPr lang="hr-HR" i="1" dirty="0"/>
              <a:t>IA ili RA Poticanje i unapređenje međunarodne mobilnosti studenata</a:t>
            </a:r>
          </a:p>
          <a:p>
            <a:endParaRPr lang="hr-HR" dirty="0"/>
          </a:p>
        </p:txBody>
      </p:sp>
    </p:spTree>
    <p:extLst>
      <p:ext uri="{BB962C8B-B14F-4D97-AF65-F5344CB8AC3E}">
        <p14:creationId xmlns:p14="http://schemas.microsoft.com/office/powerpoint/2010/main" val="3156812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44EB7E7-CA8E-4B5D-98A9-DAC8940A03AD}"/>
              </a:ext>
            </a:extLst>
          </p:cNvPr>
          <p:cNvSpPr>
            <a:spLocks noGrp="1"/>
          </p:cNvSpPr>
          <p:nvPr>
            <p:ph type="title"/>
          </p:nvPr>
        </p:nvSpPr>
        <p:spPr/>
        <p:txBody>
          <a:bodyPr/>
          <a:lstStyle/>
          <a:p>
            <a:r>
              <a:rPr lang="hr-HR" dirty="0"/>
              <a:t>Praćenje NPOO projekata</a:t>
            </a:r>
          </a:p>
        </p:txBody>
      </p:sp>
      <p:sp>
        <p:nvSpPr>
          <p:cNvPr id="5" name="Content Placeholder 4">
            <a:extLst>
              <a:ext uri="{FF2B5EF4-FFF2-40B4-BE49-F238E27FC236}">
                <a16:creationId xmlns:a16="http://schemas.microsoft.com/office/drawing/2014/main" id="{2A91429D-553F-4E57-836C-DD3B597286B3}"/>
              </a:ext>
            </a:extLst>
          </p:cNvPr>
          <p:cNvSpPr>
            <a:spLocks noGrp="1"/>
          </p:cNvSpPr>
          <p:nvPr>
            <p:ph idx="1"/>
          </p:nvPr>
        </p:nvSpPr>
        <p:spPr/>
        <p:txBody>
          <a:bodyPr>
            <a:normAutofit fontScale="85000" lnSpcReduction="20000"/>
          </a:bodyPr>
          <a:lstStyle/>
          <a:p>
            <a:r>
              <a:rPr lang="hr-HR" dirty="0"/>
              <a:t>Izvješće EFRI svakih 12 mjeseci – rigorozno praćenje izvršenja aktivnosti i pokazatelja</a:t>
            </a:r>
          </a:p>
          <a:p>
            <a:r>
              <a:rPr lang="hr-HR" dirty="0"/>
              <a:t>Sastanak s voditeljima kroz par dana, tekst poziva u </a:t>
            </a:r>
            <a:r>
              <a:rPr lang="hr-HR" dirty="0">
                <a:highlight>
                  <a:srgbClr val="FFFF00"/>
                </a:highlight>
              </a:rPr>
              <a:t>privitku</a:t>
            </a:r>
          </a:p>
          <a:p>
            <a:r>
              <a:rPr lang="hr-HR" dirty="0"/>
              <a:t>Razvijamo svoj sustav praćenja</a:t>
            </a:r>
          </a:p>
          <a:p>
            <a:r>
              <a:rPr lang="hr-HR" dirty="0"/>
              <a:t>UNIRI razvija online sustav praćenja (+ omogućavanje određenih promjena, npr. članova timova)</a:t>
            </a:r>
          </a:p>
          <a:p>
            <a:r>
              <a:rPr lang="hr-HR" dirty="0"/>
              <a:t>Sve je definirano Pozivom (u privitku)</a:t>
            </a:r>
          </a:p>
          <a:p>
            <a:r>
              <a:rPr lang="hr-HR" dirty="0"/>
              <a:t>Dubioze će rješavati Ministarstvo, npr. pitanje dvostrukog izvještavanja/financiranja (</a:t>
            </a:r>
            <a:r>
              <a:rPr lang="hr-HR" dirty="0" err="1"/>
              <a:t>case</a:t>
            </a:r>
            <a:r>
              <a:rPr lang="hr-HR" dirty="0"/>
              <a:t>-to-</a:t>
            </a:r>
            <a:r>
              <a:rPr lang="hr-HR" dirty="0" err="1"/>
              <a:t>case</a:t>
            </a:r>
            <a:r>
              <a:rPr lang="hr-HR" dirty="0"/>
              <a:t> </a:t>
            </a:r>
            <a:r>
              <a:rPr lang="hr-HR" dirty="0" err="1"/>
              <a:t>basis</a:t>
            </a:r>
            <a:r>
              <a:rPr lang="hr-HR" dirty="0"/>
              <a:t>), pitanje jesu li ovo kompetitivni projekti </a:t>
            </a:r>
          </a:p>
        </p:txBody>
      </p:sp>
    </p:spTree>
    <p:extLst>
      <p:ext uri="{BB962C8B-B14F-4D97-AF65-F5344CB8AC3E}">
        <p14:creationId xmlns:p14="http://schemas.microsoft.com/office/powerpoint/2010/main" val="4048957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6637266" cy="646331"/>
          </a:xfrm>
          <a:prstGeom prst="rect">
            <a:avLst/>
          </a:prstGeom>
          <a:noFill/>
        </p:spPr>
        <p:txBody>
          <a:bodyPr wrap="none">
            <a:spAutoFit/>
          </a:bodyPr>
          <a:lstStyle/>
          <a:p>
            <a:pPr algn="l"/>
            <a:r>
              <a:rPr b="1" dirty="0" err="1">
                <a:latin typeface="Calibri"/>
              </a:rPr>
              <a:t>Izrada</a:t>
            </a:r>
            <a:r>
              <a:rPr b="1" dirty="0">
                <a:latin typeface="Calibri"/>
              </a:rPr>
              <a:t> </a:t>
            </a:r>
            <a:r>
              <a:rPr b="1" dirty="0" err="1">
                <a:latin typeface="Calibri"/>
              </a:rPr>
              <a:t>i</a:t>
            </a:r>
            <a:r>
              <a:rPr b="1" dirty="0">
                <a:latin typeface="Calibri"/>
              </a:rPr>
              <a:t> </a:t>
            </a:r>
            <a:r>
              <a:rPr b="1" dirty="0" err="1">
                <a:latin typeface="Calibri"/>
              </a:rPr>
              <a:t>nadogradnja</a:t>
            </a:r>
            <a:r>
              <a:rPr b="1" dirty="0">
                <a:latin typeface="Calibri"/>
              </a:rPr>
              <a:t> </a:t>
            </a:r>
            <a:r>
              <a:rPr b="1" dirty="0" err="1">
                <a:latin typeface="Calibri"/>
              </a:rPr>
              <a:t>znanstvenih</a:t>
            </a:r>
            <a:r>
              <a:rPr b="1" dirty="0">
                <a:latin typeface="Calibri"/>
              </a:rPr>
              <a:t> </a:t>
            </a:r>
            <a:r>
              <a:rPr b="1" dirty="0" err="1">
                <a:latin typeface="Calibri"/>
              </a:rPr>
              <a:t>kompetitivnih</a:t>
            </a:r>
            <a:r>
              <a:rPr b="1" dirty="0">
                <a:latin typeface="Calibri"/>
              </a:rPr>
              <a:t> </a:t>
            </a:r>
            <a:r>
              <a:rPr b="1" dirty="0" err="1">
                <a:latin typeface="Calibri"/>
              </a:rPr>
              <a:t>prijedloga</a:t>
            </a:r>
            <a:r>
              <a:rPr b="1" dirty="0">
                <a:latin typeface="Calibri"/>
              </a:rPr>
              <a:t> </a:t>
            </a:r>
            <a:r>
              <a:rPr b="1" dirty="0" err="1">
                <a:latin typeface="Calibri"/>
              </a:rPr>
              <a:t>projekta</a:t>
            </a:r>
            <a:r>
              <a:rPr b="1" dirty="0">
                <a:latin typeface="Calibri"/>
              </a:rPr>
              <a:t> </a:t>
            </a:r>
            <a:endParaRPr lang="hr-HR" b="1" dirty="0">
              <a:latin typeface="Calibri"/>
            </a:endParaRPr>
          </a:p>
          <a:p>
            <a:pPr algn="l"/>
            <a:r>
              <a:rPr b="1" dirty="0">
                <a:latin typeface="Calibri"/>
              </a:rPr>
              <a:t>(</a:t>
            </a:r>
            <a:r>
              <a:rPr b="1" dirty="0" err="1">
                <a:latin typeface="Calibri"/>
              </a:rPr>
              <a:t>nacionalni</a:t>
            </a:r>
            <a:r>
              <a:rPr b="1" dirty="0">
                <a:latin typeface="Calibri"/>
              </a:rPr>
              <a:t> </a:t>
            </a:r>
            <a:r>
              <a:rPr b="1" dirty="0" err="1">
                <a:latin typeface="Calibri"/>
              </a:rPr>
              <a:t>i</a:t>
            </a:r>
            <a:r>
              <a:rPr b="1" dirty="0">
                <a:latin typeface="Calibri"/>
              </a:rPr>
              <a:t> </a:t>
            </a:r>
            <a:r>
              <a:rPr b="1" dirty="0" err="1">
                <a:latin typeface="Calibri"/>
              </a:rPr>
              <a:t>inozemni</a:t>
            </a:r>
            <a:r>
              <a:rPr b="1" dirty="0">
                <a:latin typeface="Calibri"/>
              </a:rPr>
              <a:t> </a:t>
            </a:r>
            <a:r>
              <a:rPr b="1" dirty="0" err="1">
                <a:latin typeface="Calibri"/>
              </a:rPr>
              <a:t>izvori</a:t>
            </a:r>
            <a:r>
              <a:rPr b="1" dirty="0">
                <a:latin typeface="Calibri"/>
              </a:rPr>
              <a:t> </a:t>
            </a:r>
            <a:r>
              <a:rPr b="1" dirty="0" err="1">
                <a:latin typeface="Calibri"/>
              </a:rPr>
              <a:t>financiranja</a:t>
            </a:r>
            <a:r>
              <a:rPr b="1" dirty="0">
                <a:latin typeface="Calibri"/>
              </a:rPr>
              <a:t>)</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Izvedbena | Uredba: Čl.7, st. 4. Prijave i realizacije kompetitivnih projekata | Rok: 30.09.2029</a:t>
            </a:r>
          </a:p>
        </p:txBody>
      </p:sp>
      <p:graphicFrame>
        <p:nvGraphicFramePr>
          <p:cNvPr id="4" name="Table 3"/>
          <p:cNvGraphicFramePr>
            <a:graphicFrameLocks noGrp="1"/>
          </p:cNvGraphicFramePr>
          <p:nvPr>
            <p:extLst>
              <p:ext uri="{D42A27DB-BD31-4B8C-83A1-F6EECF244321}">
                <p14:modId xmlns:p14="http://schemas.microsoft.com/office/powerpoint/2010/main" val="2200044791"/>
              </p:ext>
            </p:extLst>
          </p:nvPr>
        </p:nvGraphicFramePr>
        <p:xfrm>
          <a:off x="457200" y="1143001"/>
          <a:ext cx="7206552" cy="5766736"/>
        </p:xfrm>
        <a:graphic>
          <a:graphicData uri="http://schemas.openxmlformats.org/drawingml/2006/table">
            <a:tbl>
              <a:tblPr firstRow="1" bandRow="1">
                <a:tableStyleId>{5C22544A-7EE6-4342-B048-85BDC9FD1C3A}</a:tableStyleId>
              </a:tblPr>
              <a:tblGrid>
                <a:gridCol w="1628712">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3167742">
                <a:tc>
                  <a:txBody>
                    <a:bodyPr/>
                    <a:lstStyle/>
                    <a:p>
                      <a:pPr algn="l"/>
                      <a:r>
                        <a:rPr lang="hr-HR" sz="1200" b="1" noProof="0" dirty="0">
                          <a:solidFill>
                            <a:schemeClr val="tx1"/>
                          </a:solidFill>
                          <a:latin typeface="Calibri"/>
                        </a:rPr>
                        <a:t>Opis aktivnosti (EFRI)</a:t>
                      </a:r>
                    </a:p>
                  </a:txBody>
                  <a:tcPr marL="73152" marR="73152">
                    <a:solidFill>
                      <a:srgbClr val="F2F2F2"/>
                    </a:solidFill>
                  </a:tcPr>
                </a:tc>
                <a:tc>
                  <a:txBody>
                    <a:bodyPr/>
                    <a:lstStyle/>
                    <a:p>
                      <a:pPr algn="l"/>
                      <a:r>
                        <a:rPr lang="hr-HR" sz="1050" b="0" noProof="0" dirty="0">
                          <a:latin typeface="Calibri"/>
                        </a:rPr>
                        <a:t>• </a:t>
                      </a:r>
                      <a:r>
                        <a:rPr lang="hr-HR" sz="1050" b="0" noProof="0" dirty="0">
                          <a:solidFill>
                            <a:srgbClr val="FF0000"/>
                          </a:solidFill>
                          <a:latin typeface="Calibri"/>
                        </a:rPr>
                        <a:t>jednogodišnja potporu projektima </a:t>
                      </a:r>
                      <a:r>
                        <a:rPr lang="hr-HR" sz="1050" b="0" noProof="0" dirty="0">
                          <a:solidFill>
                            <a:schemeClr val="bg1"/>
                          </a:solidFill>
                          <a:latin typeface="Calibri"/>
                        </a:rPr>
                        <a:t>koji su imali pozitivno ocijenjene prijave za financiranje na nacionalne i međunarodne kompetitivne izvore financiranja znanstvenih projekata, ali nisu dobili sredstva zbog nedostatka financijskih resursa (rezervna lista) ili pripremu znanstvenih projekata na nacionalne i međunarodne kompetitivne izvore financiranja za koje Fakultet odredi da imaju veliki potencijal i/ili strateški značaj (to su primarno projekti u suradnji s drugim nacionalnim ili međunarodnim znanstvenim institucijama te interdisciplinarni projekti).</a:t>
                      </a:r>
                    </a:p>
                    <a:p>
                      <a:pPr algn="l"/>
                      <a:r>
                        <a:rPr lang="hr-HR" sz="1050" b="0" noProof="0" dirty="0">
                          <a:solidFill>
                            <a:schemeClr val="bg1"/>
                          </a:solidFill>
                          <a:latin typeface="Calibri"/>
                        </a:rPr>
                        <a:t>• Ovaj program će financirati niz aktivnosti osmišljenih za dopunu ili preoblikovanje projektne prijave s ciljem ponovnog financiranja nakon ponovne prijave ili inicijalne prijave na nacionalne i međunarodne kompetitivne izvore financiranja.</a:t>
                      </a:r>
                    </a:p>
                    <a:p>
                      <a:pPr algn="l"/>
                      <a:r>
                        <a:rPr lang="hr-HR" sz="1050" b="0" noProof="0" dirty="0">
                          <a:solidFill>
                            <a:schemeClr val="bg1"/>
                          </a:solidFill>
                          <a:latin typeface="Calibri"/>
                        </a:rPr>
                        <a:t>• </a:t>
                      </a:r>
                      <a:r>
                        <a:rPr lang="hr-HR" sz="1050" b="0" noProof="0" dirty="0">
                          <a:solidFill>
                            <a:srgbClr val="FF0000"/>
                          </a:solidFill>
                          <a:latin typeface="Calibri"/>
                        </a:rPr>
                        <a:t>Prihvatljivi troškovi uključivat će troškove istraživanja kako bi se omogućilo dobivanje preliminarnih rezultata, putne troškove zbog sastanaka sa članovima konzorcija, troškove angažmana vanjskih suradnika i drugih troškova povezanih s unaprjeđenjem projektne prijave.</a:t>
                      </a:r>
                    </a:p>
                    <a:p>
                      <a:pPr algn="l"/>
                      <a:r>
                        <a:rPr lang="hr-HR" sz="1050" b="0" noProof="0" dirty="0">
                          <a:solidFill>
                            <a:schemeClr val="bg1"/>
                          </a:solidFill>
                          <a:latin typeface="Calibri"/>
                        </a:rPr>
                        <a:t>• Timovi koji su koristili ovu potporu trebat će dostaviti </a:t>
                      </a:r>
                      <a:r>
                        <a:rPr lang="hr-HR" sz="1050" b="1" u="sng" noProof="0" dirty="0">
                          <a:solidFill>
                            <a:schemeClr val="bg1"/>
                          </a:solidFill>
                          <a:latin typeface="Calibri"/>
                        </a:rPr>
                        <a:t>novu prijavu projekta </a:t>
                      </a:r>
                      <a:r>
                        <a:rPr lang="hr-HR" sz="1050" b="0" noProof="0" dirty="0">
                          <a:solidFill>
                            <a:schemeClr val="bg1"/>
                          </a:solidFill>
                          <a:latin typeface="Calibri"/>
                        </a:rPr>
                        <a:t>kao rezultat nakon završetka jednogodišnjeg razdoblja potpore.</a:t>
                      </a:r>
                    </a:p>
                    <a:p>
                      <a:pPr algn="l"/>
                      <a:r>
                        <a:rPr lang="hr-HR" sz="1050" b="0" noProof="0" dirty="0">
                          <a:solidFill>
                            <a:schemeClr val="bg1"/>
                          </a:solidFill>
                          <a:latin typeface="Calibri"/>
                        </a:rPr>
                        <a:t>• Predviđeno istraživanje niti aktivnost ne smije biti financirano iz drugog projekta/izvora</a:t>
                      </a:r>
                    </a:p>
                    <a:p>
                      <a:pPr marL="171450" indent="-171450" algn="l">
                        <a:buFont typeface="Arial" panose="020B0604020202020204" pitchFamily="34" charset="0"/>
                        <a:buChar char="•"/>
                      </a:pPr>
                      <a:r>
                        <a:rPr lang="hr-HR" sz="1050" b="0" noProof="0" dirty="0">
                          <a:solidFill>
                            <a:schemeClr val="bg1"/>
                          </a:solidFill>
                          <a:latin typeface="+mn-lt"/>
                        </a:rPr>
                        <a:t>Timovi moraju uključivati minimalno 2 znanstvenika sa EFRI, a prednost će imati projekti koji uključuju minimalno jednu inozemnu ili drugu nacionalnu instituciju/znanstvenika</a:t>
                      </a:r>
                    </a:p>
                    <a:p>
                      <a:pPr marL="171450" indent="-171450" algn="l">
                        <a:buFont typeface="Arial" panose="020B0604020202020204" pitchFamily="34" charset="0"/>
                        <a:buChar char="•"/>
                      </a:pPr>
                      <a:r>
                        <a:rPr lang="hr-HR" sz="1050" b="0" noProof="0" dirty="0">
                          <a:solidFill>
                            <a:schemeClr val="bg1"/>
                          </a:solidFill>
                          <a:latin typeface="+mn-lt"/>
                        </a:rPr>
                        <a:t>Predviđeno je da paketi potpore iznose do </a:t>
                      </a:r>
                      <a:r>
                        <a:rPr lang="hr-HR" sz="1050" b="0" noProof="0" dirty="0">
                          <a:solidFill>
                            <a:srgbClr val="FF0000"/>
                          </a:solidFill>
                          <a:latin typeface="+mn-lt"/>
                        </a:rPr>
                        <a:t>najviše 4.000 € po prijedlogu </a:t>
                      </a:r>
                      <a:r>
                        <a:rPr lang="hr-HR" sz="1050" b="0" noProof="0" dirty="0">
                          <a:solidFill>
                            <a:schemeClr val="bg1"/>
                          </a:solidFill>
                          <a:latin typeface="+mn-lt"/>
                        </a:rPr>
                        <a:t>s približno 1 do 3 tima koji će se financirati svake godine. </a:t>
                      </a:r>
                      <a:endParaRPr lang="hr-HR" sz="1050" b="0" noProof="0" dirty="0">
                        <a:solidFill>
                          <a:schemeClr val="bg1"/>
                        </a:solidFill>
                        <a:latin typeface="Calibri"/>
                      </a:endParaRPr>
                    </a:p>
                  </a:txBody>
                  <a:tcPr marL="73152" marR="73152"/>
                </a:tc>
                <a:extLst>
                  <a:ext uri="{0D108BD9-81ED-4DB2-BD59-A6C34878D82A}">
                    <a16:rowId xmlns:a16="http://schemas.microsoft.com/office/drawing/2014/main" val="10000"/>
                  </a:ext>
                </a:extLst>
              </a:tr>
              <a:tr h="457200">
                <a:tc>
                  <a:txBody>
                    <a:bodyPr/>
                    <a:lstStyle/>
                    <a:p>
                      <a:pPr algn="l"/>
                      <a:r>
                        <a:rPr lang="hr-HR" sz="1200" b="1" noProof="0">
                          <a:latin typeface="Calibri"/>
                        </a:rPr>
                        <a:t>Pokazatelj rezultata</a:t>
                      </a:r>
                    </a:p>
                  </a:txBody>
                  <a:tcPr marL="73152" marR="73152">
                    <a:solidFill>
                      <a:srgbClr val="F2F2F2"/>
                    </a:solidFill>
                  </a:tcPr>
                </a:tc>
                <a:tc>
                  <a:txBody>
                    <a:bodyPr/>
                    <a:lstStyle/>
                    <a:p>
                      <a:pPr algn="l"/>
                      <a:r>
                        <a:rPr lang="hr-HR" sz="1100" b="0" noProof="0" dirty="0">
                          <a:latin typeface="Calibri"/>
                        </a:rPr>
                        <a:t>Broj uspješnih projektnih prijava na kompetitivne izvore financiranja (od čega: ERC, ostali međunarodni programi)</a:t>
                      </a:r>
                    </a:p>
                  </a:txBody>
                  <a:tcPr marL="73152" marR="73152"/>
                </a:tc>
                <a:extLst>
                  <a:ext uri="{0D108BD9-81ED-4DB2-BD59-A6C34878D82A}">
                    <a16:rowId xmlns:a16="http://schemas.microsoft.com/office/drawing/2014/main" val="10001"/>
                  </a:ext>
                </a:extLst>
              </a:tr>
              <a:tr h="1208314">
                <a:tc>
                  <a:txBody>
                    <a:bodyPr/>
                    <a:lstStyle/>
                    <a:p>
                      <a:pPr algn="l"/>
                      <a:r>
                        <a:rPr lang="hr-HR" sz="1200" b="1" noProof="0">
                          <a:latin typeface="Calibri"/>
                        </a:rPr>
                        <a:t>Opis pokazatelja</a:t>
                      </a:r>
                    </a:p>
                  </a:txBody>
                  <a:tcPr marL="73152" marR="73152">
                    <a:solidFill>
                      <a:srgbClr val="F2F2F2"/>
                    </a:solidFill>
                  </a:tcPr>
                </a:tc>
                <a:tc>
                  <a:txBody>
                    <a:bodyPr/>
                    <a:lstStyle/>
                    <a:p>
                      <a:pPr algn="l"/>
                      <a:r>
                        <a:rPr lang="hr-HR" sz="1000" b="0" noProof="0" dirty="0">
                          <a:latin typeface="Calibri"/>
                        </a:rPr>
                        <a:t>• Pokazatelj mjeri broj uspješnih projektnih prijava za ostvarivanje bespovratnih sredstava, podnesenih na kompetitivne izvore financiranja koji prvenstveno financiraju znanstvene aktivnosti (ne i stručne).</a:t>
                      </a:r>
                    </a:p>
                    <a:p>
                      <a:pPr algn="l"/>
                      <a:r>
                        <a:rPr lang="hr-HR" sz="1000" b="0" noProof="0" dirty="0">
                          <a:latin typeface="Calibri"/>
                        </a:rPr>
                        <a:t>• Izvori financiranja uključuju nacionalne (financiranje iz programa NPOO, ESIF, HRZZ i slično) i međunarodne natječaje za dodjelu bespovratnih sredstava (ERC/</a:t>
                      </a:r>
                      <a:r>
                        <a:rPr lang="hr-HR" sz="1000" b="0" noProof="0" dirty="0" err="1">
                          <a:latin typeface="Calibri"/>
                        </a:rPr>
                        <a:t>Horizon</a:t>
                      </a:r>
                      <a:r>
                        <a:rPr lang="hr-HR" sz="1000" b="0" noProof="0" dirty="0">
                          <a:latin typeface="Calibri"/>
                        </a:rPr>
                        <a:t> Europe, </a:t>
                      </a:r>
                      <a:r>
                        <a:rPr lang="hr-HR" sz="1000" b="0" noProof="0" dirty="0" err="1">
                          <a:latin typeface="Calibri"/>
                        </a:rPr>
                        <a:t>Interreg</a:t>
                      </a:r>
                      <a:r>
                        <a:rPr lang="hr-HR" sz="1000" b="0" noProof="0" dirty="0">
                          <a:latin typeface="Calibri"/>
                        </a:rPr>
                        <a:t>, Erasmus, ESA, NSF USA i dr.).</a:t>
                      </a:r>
                    </a:p>
                    <a:p>
                      <a:pPr algn="l"/>
                      <a:r>
                        <a:rPr lang="hr-HR" sz="1000" b="0" noProof="0" dirty="0">
                          <a:latin typeface="Calibri"/>
                        </a:rPr>
                        <a:t>• Uspješne prijave definiraju se kao: (a) ugovorene za financiranje ili (b) pozitivno ocjenjene prijave predložene za financiranje, ali nisu financirane zbog nedostatnih sredstava (rezervna lista).</a:t>
                      </a:r>
                    </a:p>
                  </a:txBody>
                  <a:tcPr marL="73152" marR="73152"/>
                </a:tc>
                <a:extLst>
                  <a:ext uri="{0D108BD9-81ED-4DB2-BD59-A6C34878D82A}">
                    <a16:rowId xmlns:a16="http://schemas.microsoft.com/office/drawing/2014/main" val="10002"/>
                  </a:ext>
                </a:extLst>
              </a:tr>
              <a:tr h="933480">
                <a:tc>
                  <a:txBody>
                    <a:bodyPr/>
                    <a:lstStyle/>
                    <a:p>
                      <a:pPr algn="l"/>
                      <a:r>
                        <a:rPr lang="hr-HR" sz="1200" b="1" noProof="0">
                          <a:latin typeface="Calibri"/>
                        </a:rPr>
                        <a:t>Vrijednosti pokazatelja</a:t>
                      </a:r>
                    </a:p>
                  </a:txBody>
                  <a:tcPr marL="73152" marR="73152">
                    <a:solidFill>
                      <a:srgbClr val="F2F2F2"/>
                    </a:solidFill>
                  </a:tcPr>
                </a:tc>
                <a:tc>
                  <a:txBody>
                    <a:bodyPr/>
                    <a:lstStyle/>
                    <a:p>
                      <a:pPr algn="l"/>
                      <a:r>
                        <a:rPr lang="hr-HR" sz="1200" b="1" noProof="0" dirty="0">
                          <a:latin typeface="Calibri"/>
                        </a:rPr>
                        <a:t>Početna: 6 | Ključna točka: 6 | Ciljana: 8</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703008896"/>
              </p:ext>
            </p:extLst>
          </p:nvPr>
        </p:nvGraphicFramePr>
        <p:xfrm>
          <a:off x="8324088" y="1162594"/>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dirty="0" err="1">
                          <a:solidFill>
                            <a:schemeClr val="tx1"/>
                          </a:solidFill>
                          <a:latin typeface="Calibri"/>
                        </a:rPr>
                        <a:t>Financiranje</a:t>
                      </a:r>
                      <a:endParaRPr sz="1200" b="1" dirty="0">
                        <a:solidFill>
                          <a:schemeClr val="tx1"/>
                        </a:solidFill>
                        <a:latin typeface="Calibri"/>
                      </a:endParaRPr>
                    </a:p>
                  </a:txBody>
                  <a:tcPr>
                    <a:solidFill>
                      <a:srgbClr val="E6E6E6"/>
                    </a:solidFill>
                  </a:tcPr>
                </a:tc>
                <a:tc>
                  <a:txBody>
                    <a:bodyPr/>
                    <a:lstStyle/>
                    <a:p>
                      <a:pPr algn="ctr"/>
                      <a:r>
                        <a:rPr sz="1200" b="1" dirty="0" err="1">
                          <a:solidFill>
                            <a:schemeClr val="tx1"/>
                          </a:solidFill>
                          <a:latin typeface="Calibri"/>
                        </a:rPr>
                        <a:t>Iznos</a:t>
                      </a:r>
                      <a:endParaRPr sz="1200" b="1" dirty="0">
                        <a:solidFill>
                          <a:schemeClr val="tx1"/>
                        </a:solidFill>
                        <a:latin typeface="Calibri"/>
                      </a:endParaRP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29.112,30</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0</a:t>
                      </a:r>
                    </a:p>
                  </a:txBody>
                  <a:tcPr/>
                </a:tc>
                <a:extLst>
                  <a:ext uri="{0D108BD9-81ED-4DB2-BD59-A6C34878D82A}">
                    <a16:rowId xmlns:a16="http://schemas.microsoft.com/office/drawing/2014/main" val="10002"/>
                  </a:ext>
                </a:extLst>
              </a:tr>
              <a:tr h="502920">
                <a:tc>
                  <a:txBody>
                    <a:bodyPr/>
                    <a:lstStyle/>
                    <a:p>
                      <a:pPr algn="l"/>
                      <a:r>
                        <a:rPr sz="1200" b="1" dirty="0" err="1">
                          <a:latin typeface="Calibri"/>
                        </a:rPr>
                        <a:t>Ukupno</a:t>
                      </a:r>
                      <a:endParaRPr sz="1200" b="1" dirty="0">
                        <a:latin typeface="Calibri"/>
                      </a:endParaRPr>
                    </a:p>
                  </a:txBody>
                  <a:tcPr/>
                </a:tc>
                <a:tc>
                  <a:txBody>
                    <a:bodyPr/>
                    <a:lstStyle/>
                    <a:p>
                      <a:pPr algn="r"/>
                      <a:r>
                        <a:rPr sz="1200" b="0" dirty="0">
                          <a:latin typeface="Calibri"/>
                        </a:rPr>
                        <a:t>29.112,30</a:t>
                      </a:r>
                    </a:p>
                  </a:txBody>
                  <a:tcPr/>
                </a:tc>
                <a:extLst>
                  <a:ext uri="{0D108BD9-81ED-4DB2-BD59-A6C34878D82A}">
                    <a16:rowId xmlns:a16="http://schemas.microsoft.com/office/drawing/2014/main" val="10003"/>
                  </a:ext>
                </a:extLst>
              </a:tr>
            </a:tbl>
          </a:graphicData>
        </a:graphic>
      </p:graphicFrame>
      <p:graphicFrame>
        <p:nvGraphicFramePr>
          <p:cNvPr id="6" name="Table 5">
            <a:extLst>
              <a:ext uri="{FF2B5EF4-FFF2-40B4-BE49-F238E27FC236}">
                <a16:creationId xmlns:a16="http://schemas.microsoft.com/office/drawing/2014/main" id="{E06DBA01-33CB-4BBD-B89C-02A6CD26B7A2}"/>
              </a:ext>
            </a:extLst>
          </p:cNvPr>
          <p:cNvGraphicFramePr>
            <a:graphicFrameLocks noGrp="1"/>
          </p:cNvGraphicFramePr>
          <p:nvPr>
            <p:extLst>
              <p:ext uri="{D42A27DB-BD31-4B8C-83A1-F6EECF244321}">
                <p14:modId xmlns:p14="http://schemas.microsoft.com/office/powerpoint/2010/main" val="2773686529"/>
              </p:ext>
            </p:extLst>
          </p:nvPr>
        </p:nvGraphicFramePr>
        <p:xfrm>
          <a:off x="8324088" y="3683726"/>
          <a:ext cx="3410712" cy="164592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lang="hr-HR" sz="1200" b="1" dirty="0">
                          <a:solidFill>
                            <a:schemeClr val="tx1"/>
                          </a:solidFill>
                          <a:latin typeface="Calibri"/>
                        </a:rPr>
                        <a:t>Hodogram</a:t>
                      </a:r>
                      <a:endParaRPr sz="1200" b="1" dirty="0">
                        <a:solidFill>
                          <a:schemeClr val="tx1"/>
                        </a:solidFill>
                        <a:latin typeface="Calibri"/>
                      </a:endParaRPr>
                    </a:p>
                  </a:txBody>
                  <a:tcPr>
                    <a:solidFill>
                      <a:srgbClr val="E6E6E6"/>
                    </a:solidFill>
                  </a:tcPr>
                </a:tc>
                <a:tc>
                  <a:txBody>
                    <a:bodyPr/>
                    <a:lstStyle/>
                    <a:p>
                      <a:pPr algn="ctr"/>
                      <a:r>
                        <a:rPr lang="hr-HR" sz="1200" b="1" dirty="0">
                          <a:solidFill>
                            <a:schemeClr val="tx1"/>
                          </a:solidFill>
                          <a:latin typeface="Calibri"/>
                        </a:rPr>
                        <a:t>Rok</a:t>
                      </a:r>
                      <a:endParaRPr sz="1200" b="1" dirty="0">
                        <a:solidFill>
                          <a:schemeClr val="tx1"/>
                        </a:solidFill>
                        <a:latin typeface="Calibri"/>
                      </a:endParaRPr>
                    </a:p>
                  </a:txBody>
                  <a:tcPr>
                    <a:solidFill>
                      <a:srgbClr val="E6E6E6"/>
                    </a:solidFill>
                  </a:tcPr>
                </a:tc>
                <a:extLst>
                  <a:ext uri="{0D108BD9-81ED-4DB2-BD59-A6C34878D82A}">
                    <a16:rowId xmlns:a16="http://schemas.microsoft.com/office/drawing/2014/main" val="10000"/>
                  </a:ext>
                </a:extLst>
              </a:tr>
              <a:tr h="502920">
                <a:tc>
                  <a:txBody>
                    <a:bodyPr/>
                    <a:lstStyle/>
                    <a:p>
                      <a:pPr algn="l"/>
                      <a:r>
                        <a:rPr lang="hr-HR" sz="1200" b="1" dirty="0">
                          <a:latin typeface="Calibri"/>
                        </a:rPr>
                        <a:t>Timovi podnose zahtjev za financiranje  </a:t>
                      </a:r>
                      <a:endParaRPr sz="1200" b="1" dirty="0">
                        <a:latin typeface="Calibri"/>
                      </a:endParaRPr>
                    </a:p>
                  </a:txBody>
                  <a:tcPr/>
                </a:tc>
                <a:tc>
                  <a:txBody>
                    <a:bodyPr/>
                    <a:lstStyle/>
                    <a:p>
                      <a:pPr algn="r"/>
                      <a:r>
                        <a:rPr lang="hr-HR" sz="1200" b="0" dirty="0">
                          <a:latin typeface="Calibri"/>
                        </a:rPr>
                        <a:t>1.4.2026 (indikativno)</a:t>
                      </a:r>
                      <a:endParaRPr sz="1200" b="0" dirty="0">
                        <a:latin typeface="Calibri"/>
                      </a:endParaRPr>
                    </a:p>
                  </a:txBody>
                  <a:tcPr/>
                </a:tc>
                <a:extLst>
                  <a:ext uri="{0D108BD9-81ED-4DB2-BD59-A6C34878D82A}">
                    <a16:rowId xmlns:a16="http://schemas.microsoft.com/office/drawing/2014/main" val="10001"/>
                  </a:ext>
                </a:extLst>
              </a:tr>
              <a:tr h="502920">
                <a:tc>
                  <a:txBody>
                    <a:bodyPr/>
                    <a:lstStyle/>
                    <a:p>
                      <a:pPr algn="l"/>
                      <a:r>
                        <a:rPr lang="hr-HR" sz="1200" b="1" dirty="0">
                          <a:latin typeface="Calibri"/>
                        </a:rPr>
                        <a:t>Odluka o financiranju prema kriterijima kako je navedeno u opisu</a:t>
                      </a:r>
                      <a:endParaRPr sz="1200" b="1" dirty="0">
                        <a:latin typeface="Calibri"/>
                      </a:endParaRPr>
                    </a:p>
                  </a:txBody>
                  <a:tcPr/>
                </a:tc>
                <a:tc>
                  <a:txBody>
                    <a:bodyPr/>
                    <a:lstStyle/>
                    <a:p>
                      <a:pPr algn="r"/>
                      <a:r>
                        <a:rPr lang="hr-HR" sz="1200" b="0" dirty="0">
                          <a:latin typeface="Calibri"/>
                        </a:rPr>
                        <a:t>1.6.2026</a:t>
                      </a:r>
                      <a:endParaRPr sz="1200" b="0" dirty="0">
                        <a:latin typeface="Calibri"/>
                      </a:endParaRP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900EE165-672C-4863-A834-AB3078F10087}"/>
              </a:ext>
            </a:extLst>
          </p:cNvPr>
          <p:cNvPicPr>
            <a:picLocks noChangeAspect="1"/>
          </p:cNvPicPr>
          <p:nvPr/>
        </p:nvPicPr>
        <p:blipFill>
          <a:blip r:embed="rId2"/>
          <a:stretch>
            <a:fillRect/>
          </a:stretch>
        </p:blipFill>
        <p:spPr>
          <a:xfrm>
            <a:off x="3777411" y="0"/>
            <a:ext cx="4637177" cy="6858000"/>
          </a:xfrm>
          <a:prstGeom prst="rect">
            <a:avLst/>
          </a:prstGeom>
        </p:spPr>
      </p:pic>
    </p:spTree>
    <p:extLst>
      <p:ext uri="{BB962C8B-B14F-4D97-AF65-F5344CB8AC3E}">
        <p14:creationId xmlns:p14="http://schemas.microsoft.com/office/powerpoint/2010/main" val="380180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Poticanje publiciranja u prestižnim časopisima</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Izvedbena | Uredba: Čl.7, st. 5. Internacionalizacija rezultata znanstvenih i umjetničkih projekata i programa | Rok: 01.10.2029</a:t>
            </a:r>
          </a:p>
        </p:txBody>
      </p:sp>
      <p:graphicFrame>
        <p:nvGraphicFramePr>
          <p:cNvPr id="4" name="Table 3"/>
          <p:cNvGraphicFramePr>
            <a:graphicFrameLocks noGrp="1"/>
          </p:cNvGraphicFramePr>
          <p:nvPr>
            <p:extLst>
              <p:ext uri="{D42A27DB-BD31-4B8C-83A1-F6EECF244321}">
                <p14:modId xmlns:p14="http://schemas.microsoft.com/office/powerpoint/2010/main" val="1709072901"/>
              </p:ext>
            </p:extLst>
          </p:nvPr>
        </p:nvGraphicFramePr>
        <p:xfrm>
          <a:off x="457200" y="1143000"/>
          <a:ext cx="7680960" cy="4667794"/>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1371600">
                <a:tc>
                  <a:txBody>
                    <a:bodyPr/>
                    <a:lstStyle/>
                    <a:p>
                      <a:pPr algn="l"/>
                      <a:r>
                        <a:rPr sz="1200" b="1" dirty="0" err="1">
                          <a:solidFill>
                            <a:schemeClr val="tx1"/>
                          </a:solidFill>
                          <a:latin typeface="Calibri"/>
                        </a:rPr>
                        <a:t>Opis</a:t>
                      </a:r>
                      <a:r>
                        <a:rPr sz="1200" b="1" dirty="0">
                          <a:solidFill>
                            <a:schemeClr val="tx1"/>
                          </a:solidFill>
                          <a:latin typeface="Calibri"/>
                        </a:rPr>
                        <a:t> </a:t>
                      </a:r>
                      <a:r>
                        <a:rPr sz="1200" b="1" dirty="0" err="1">
                          <a:solidFill>
                            <a:schemeClr val="tx1"/>
                          </a:solidFill>
                          <a:latin typeface="Calibri"/>
                        </a:rPr>
                        <a:t>aktivnosti</a:t>
                      </a:r>
                      <a:r>
                        <a:rPr sz="1200" b="1" dirty="0">
                          <a:solidFill>
                            <a:schemeClr val="tx1"/>
                          </a:solidFill>
                          <a:latin typeface="Calibri"/>
                        </a:rPr>
                        <a:t> (EFRI)</a:t>
                      </a:r>
                    </a:p>
                  </a:txBody>
                  <a:tcPr marL="73152" marR="73152">
                    <a:solidFill>
                      <a:srgbClr val="F2F2F2"/>
                    </a:solidFill>
                  </a:tcPr>
                </a:tc>
                <a:tc>
                  <a:txBody>
                    <a:bodyPr/>
                    <a:lstStyle/>
                    <a:p>
                      <a:pPr algn="l"/>
                      <a:r>
                        <a:rPr lang="hr-HR" sz="1000" b="0" noProof="0" dirty="0">
                          <a:latin typeface="Calibri"/>
                        </a:rPr>
                        <a:t>• Ova aktivnost je predviđena za financiranje ili sufinanciranje troškova objave članaka (</a:t>
                      </a:r>
                      <a:r>
                        <a:rPr lang="hr-HR" sz="1000" b="0" noProof="0" dirty="0" err="1">
                          <a:latin typeface="Calibri"/>
                        </a:rPr>
                        <a:t>Article</a:t>
                      </a:r>
                      <a:r>
                        <a:rPr lang="hr-HR" sz="1000" b="0" noProof="0" dirty="0">
                          <a:latin typeface="Calibri"/>
                        </a:rPr>
                        <a:t> Processing </a:t>
                      </a:r>
                      <a:r>
                        <a:rPr lang="hr-HR" sz="1000" b="0" noProof="0" dirty="0" err="1">
                          <a:latin typeface="Calibri"/>
                        </a:rPr>
                        <a:t>Costs</a:t>
                      </a:r>
                      <a:r>
                        <a:rPr lang="hr-HR" sz="1000" b="0" noProof="0" dirty="0">
                          <a:latin typeface="Calibri"/>
                        </a:rPr>
                        <a:t> ili </a:t>
                      </a:r>
                      <a:r>
                        <a:rPr lang="hr-HR" sz="1000" b="0" noProof="0" dirty="0" err="1">
                          <a:latin typeface="Calibri"/>
                        </a:rPr>
                        <a:t>APCs</a:t>
                      </a:r>
                      <a:r>
                        <a:rPr lang="hr-HR" sz="1000" b="0" noProof="0" dirty="0">
                          <a:latin typeface="Calibri"/>
                        </a:rPr>
                        <a:t>) za članke prihvaćene za objavljivanje.</a:t>
                      </a:r>
                    </a:p>
                    <a:p>
                      <a:pPr algn="l"/>
                      <a:r>
                        <a:rPr lang="hr-HR" sz="1000" b="0" noProof="0" dirty="0">
                          <a:latin typeface="Calibri"/>
                        </a:rPr>
                        <a:t>• Osnovni kriterij za odabir radova kojima će se financirati objava bit će da časopis u kojemu se rad objavljuje bude zastupljen u </a:t>
                      </a:r>
                      <a:r>
                        <a:rPr lang="hr-HR" sz="1000" b="0" noProof="0" dirty="0" err="1">
                          <a:latin typeface="Calibri"/>
                        </a:rPr>
                        <a:t>WoSCC</a:t>
                      </a:r>
                      <a:r>
                        <a:rPr lang="hr-HR" sz="1000" b="0" noProof="0" dirty="0">
                          <a:latin typeface="Calibri"/>
                        </a:rPr>
                        <a:t> i/ili </a:t>
                      </a:r>
                      <a:r>
                        <a:rPr lang="hr-HR" sz="1000" b="0" noProof="0" dirty="0" err="1">
                          <a:latin typeface="Calibri"/>
                        </a:rPr>
                        <a:t>Scopus</a:t>
                      </a:r>
                      <a:r>
                        <a:rPr lang="hr-HR" sz="1000" b="0" noProof="0" dirty="0">
                          <a:latin typeface="Calibri"/>
                        </a:rPr>
                        <a:t> bazama (Q1 ili Q2), pritom se neće uzimati u obzir časopisi izdavača MDPI i druge baze koje Fakultet odluči tijekom provedbe isključiti.</a:t>
                      </a:r>
                    </a:p>
                    <a:p>
                      <a:pPr algn="l"/>
                      <a:r>
                        <a:rPr lang="hr-HR" sz="1000" b="0" noProof="0" dirty="0">
                          <a:latin typeface="Calibri"/>
                        </a:rPr>
                        <a:t>• Prihvatljivi troškovi će uključivati </a:t>
                      </a:r>
                      <a:r>
                        <a:rPr lang="hr-HR" sz="1000" b="0" noProof="0" dirty="0" err="1">
                          <a:latin typeface="Calibri"/>
                        </a:rPr>
                        <a:t>APCs</a:t>
                      </a:r>
                      <a:r>
                        <a:rPr lang="hr-HR" sz="1000" b="0" noProof="0" dirty="0">
                          <a:latin typeface="Calibri"/>
                        </a:rPr>
                        <a:t>.</a:t>
                      </a:r>
                    </a:p>
                    <a:p>
                      <a:pPr algn="l"/>
                      <a:r>
                        <a:rPr lang="hr-HR" sz="1000" b="0" noProof="0" dirty="0">
                          <a:latin typeface="Calibri"/>
                        </a:rPr>
                        <a:t>• Financirat će se publikacije za koja nisu predviđena sredstva u projektima, za koje nema dovoljno sredstava u projektima ili koje uopće ne proizlaze iz projekata.</a:t>
                      </a:r>
                    </a:p>
                    <a:p>
                      <a:pPr algn="l"/>
                      <a:r>
                        <a:rPr lang="hr-HR" sz="1000" b="0" noProof="0" dirty="0">
                          <a:latin typeface="Calibri"/>
                        </a:rPr>
                        <a:t>• Prijavitelji će morati dokazati da </a:t>
                      </a:r>
                      <a:r>
                        <a:rPr lang="hr-HR" sz="1000" b="0" noProof="0" dirty="0" err="1">
                          <a:latin typeface="Calibri"/>
                        </a:rPr>
                        <a:t>APCs</a:t>
                      </a:r>
                      <a:r>
                        <a:rPr lang="hr-HR" sz="1000" b="0" noProof="0" dirty="0">
                          <a:latin typeface="Calibri"/>
                        </a:rPr>
                        <a:t> nije moguće financirati iz drugih izvora/projekata</a:t>
                      </a:r>
                    </a:p>
                    <a:p>
                      <a:pPr algn="l"/>
                      <a:r>
                        <a:rPr lang="hr-HR" sz="1000" b="0" noProof="0" dirty="0">
                          <a:solidFill>
                            <a:srgbClr val="FF0000"/>
                          </a:solidFill>
                          <a:latin typeface="Calibri"/>
                        </a:rPr>
                        <a:t>Kako se radovi budu odobravali za objavu, autor(i) šalju zahtjev kroz EBA, temeljem obrasca sa supotpisom voditeljice knjižnice</a:t>
                      </a:r>
                    </a:p>
                  </a:txBody>
                  <a:tcPr marL="73152" marR="73152"/>
                </a:tc>
                <a:extLst>
                  <a:ext uri="{0D108BD9-81ED-4DB2-BD59-A6C34878D82A}">
                    <a16:rowId xmlns:a16="http://schemas.microsoft.com/office/drawing/2014/main" val="10000"/>
                  </a:ext>
                </a:extLst>
              </a:tr>
              <a:tr h="718457">
                <a:tc>
                  <a:txBody>
                    <a:bodyPr/>
                    <a:lstStyle/>
                    <a:p>
                      <a:pPr algn="l"/>
                      <a:r>
                        <a:rPr sz="1200" b="1">
                          <a:latin typeface="Calibri"/>
                        </a:rPr>
                        <a:t>Pokazatelj rezultata</a:t>
                      </a:r>
                    </a:p>
                  </a:txBody>
                  <a:tcPr marL="73152" marR="73152">
                    <a:solidFill>
                      <a:srgbClr val="F2F2F2"/>
                    </a:solidFill>
                  </a:tcPr>
                </a:tc>
                <a:tc>
                  <a:txBody>
                    <a:bodyPr/>
                    <a:lstStyle/>
                    <a:p>
                      <a:pPr algn="l"/>
                      <a:r>
                        <a:rPr sz="1100" b="0">
                          <a:latin typeface="Calibri"/>
                        </a:rPr>
                        <a:t>Broj znanstvenih radova u SCOPUS i WoS, A1 časopisima te međunarodno recenziranim zbornicima za društvene i humanističke znanosti te umjetničko područje</a:t>
                      </a:r>
                    </a:p>
                  </a:txBody>
                  <a:tcPr marL="73152" marR="73152"/>
                </a:tc>
                <a:extLst>
                  <a:ext uri="{0D108BD9-81ED-4DB2-BD59-A6C34878D82A}">
                    <a16:rowId xmlns:a16="http://schemas.microsoft.com/office/drawing/2014/main" val="10001"/>
                  </a:ext>
                </a:extLst>
              </a:tr>
              <a:tr h="809897">
                <a:tc>
                  <a:txBody>
                    <a:bodyPr/>
                    <a:lstStyle/>
                    <a:p>
                      <a:pPr algn="l"/>
                      <a:r>
                        <a:rPr sz="1200" b="1">
                          <a:latin typeface="Calibri"/>
                        </a:rPr>
                        <a:t>Opis pokazatelja</a:t>
                      </a:r>
                    </a:p>
                  </a:txBody>
                  <a:tcPr marL="73152" marR="73152">
                    <a:solidFill>
                      <a:srgbClr val="F2F2F2"/>
                    </a:solidFill>
                  </a:tcPr>
                </a:tc>
                <a:tc>
                  <a:txBody>
                    <a:bodyPr/>
                    <a:lstStyle/>
                    <a:p>
                      <a:pPr algn="l"/>
                      <a:r>
                        <a:rPr sz="1000" b="0">
                          <a:latin typeface="Calibri"/>
                        </a:rPr>
                        <a:t>• Pokazateljem se prati ukupan broj znanstvenih radova objavljenih na razini javnog visokog učilišta, odnosno javnog znanstvenog instituta, koji su objavljeni u znanstvenim časopisima rangiranim u indeksnim bazama SCOPUS i WoS, A1 časopisima te međunarodno recenziranim zbornicima.</a:t>
                      </a:r>
                    </a:p>
                  </a:txBody>
                  <a:tcPr marL="73152" marR="73152"/>
                </a:tc>
                <a:extLst>
                  <a:ext uri="{0D108BD9-81ED-4DB2-BD59-A6C34878D82A}">
                    <a16:rowId xmlns:a16="http://schemas.microsoft.com/office/drawing/2014/main" val="10002"/>
                  </a:ext>
                </a:extLst>
              </a:tr>
              <a:tr h="1371600">
                <a:tc>
                  <a:txBody>
                    <a:bodyPr/>
                    <a:lstStyle/>
                    <a:p>
                      <a:pPr algn="l"/>
                      <a:r>
                        <a:rPr sz="1200" b="1">
                          <a:latin typeface="Calibri"/>
                        </a:rPr>
                        <a:t>Vrijednosti pokazatelja</a:t>
                      </a:r>
                    </a:p>
                  </a:txBody>
                  <a:tcPr marL="73152" marR="73152">
                    <a:solidFill>
                      <a:srgbClr val="F2F2F2"/>
                    </a:solidFill>
                  </a:tcPr>
                </a:tc>
                <a:tc>
                  <a:txBody>
                    <a:bodyPr/>
                    <a:lstStyle/>
                    <a:p>
                      <a:pPr algn="l"/>
                      <a:r>
                        <a:rPr sz="1200" b="1" dirty="0" err="1">
                          <a:latin typeface="Calibri"/>
                        </a:rPr>
                        <a:t>Početna</a:t>
                      </a:r>
                      <a:r>
                        <a:rPr sz="1200" b="1" dirty="0">
                          <a:latin typeface="Calibri"/>
                        </a:rPr>
                        <a:t>: 180 | </a:t>
                      </a:r>
                      <a:r>
                        <a:rPr sz="1200" b="1" dirty="0" err="1">
                          <a:latin typeface="Calibri"/>
                        </a:rPr>
                        <a:t>Ključna</a:t>
                      </a:r>
                      <a:r>
                        <a:rPr sz="1200" b="1" dirty="0">
                          <a:latin typeface="Calibri"/>
                        </a:rPr>
                        <a:t> </a:t>
                      </a:r>
                      <a:r>
                        <a:rPr sz="1200" b="1" dirty="0" err="1">
                          <a:latin typeface="Calibri"/>
                        </a:rPr>
                        <a:t>točka</a:t>
                      </a:r>
                      <a:r>
                        <a:rPr sz="1200" b="1" dirty="0">
                          <a:latin typeface="Calibri"/>
                        </a:rPr>
                        <a:t>: 180 | </a:t>
                      </a:r>
                      <a:r>
                        <a:rPr sz="1200" b="1" dirty="0" err="1">
                          <a:latin typeface="Calibri"/>
                        </a:rPr>
                        <a:t>Ciljana</a:t>
                      </a:r>
                      <a:r>
                        <a:rPr sz="1200" b="1" dirty="0">
                          <a:latin typeface="Calibri"/>
                        </a:rPr>
                        <a:t>: 190</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21.131,60</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dirty="0">
                          <a:latin typeface="Calibri"/>
                        </a:rPr>
                        <a:t>21.131,60</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Organiziranje međunarodnih konferencija</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Razvojna | Uredba: Čl.6, st. 4. Internacionalizacija rezultata znanstvenih i umjetničkih projekata i programa | Rok: 01.10.2029</a:t>
            </a:r>
          </a:p>
        </p:txBody>
      </p:sp>
      <p:graphicFrame>
        <p:nvGraphicFramePr>
          <p:cNvPr id="4" name="Table 3"/>
          <p:cNvGraphicFramePr>
            <a:graphicFrameLocks noGrp="1"/>
          </p:cNvGraphicFramePr>
          <p:nvPr>
            <p:extLst>
              <p:ext uri="{D42A27DB-BD31-4B8C-83A1-F6EECF244321}">
                <p14:modId xmlns:p14="http://schemas.microsoft.com/office/powerpoint/2010/main" val="2351755420"/>
              </p:ext>
            </p:extLst>
          </p:nvPr>
        </p:nvGraphicFramePr>
        <p:xfrm>
          <a:off x="457200" y="1143000"/>
          <a:ext cx="7680960" cy="557784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1371600">
                <a:tc>
                  <a:txBody>
                    <a:bodyPr/>
                    <a:lstStyle/>
                    <a:p>
                      <a:pPr algn="l"/>
                      <a:r>
                        <a:rPr lang="hr-HR" sz="1200" b="1" noProof="0">
                          <a:solidFill>
                            <a:schemeClr val="tx1"/>
                          </a:solidFill>
                          <a:latin typeface="Calibri"/>
                        </a:rPr>
                        <a:t>Opis aktivnosti (EFRI)</a:t>
                      </a:r>
                    </a:p>
                  </a:txBody>
                  <a:tcPr marL="73152" marR="73152">
                    <a:solidFill>
                      <a:srgbClr val="F2F2F2"/>
                    </a:solidFill>
                  </a:tcPr>
                </a:tc>
                <a:tc>
                  <a:txBody>
                    <a:bodyPr/>
                    <a:lstStyle/>
                    <a:p>
                      <a:pPr algn="l"/>
                      <a:r>
                        <a:rPr lang="hr-HR" sz="1000" b="0" noProof="0" dirty="0">
                          <a:latin typeface="Calibri"/>
                        </a:rPr>
                        <a:t>• Ova aktivnost namijenjena je potpori (sufinanciranju) organizacije međunarodnih konferencija koju organiziraju djelatnici Fakulteta, a na kojima znanstvene radove izlaže minimalno pet znanstvenika iz najmanje pet različitih zemalja.</a:t>
                      </a:r>
                    </a:p>
                    <a:p>
                      <a:pPr algn="l"/>
                      <a:r>
                        <a:rPr lang="hr-HR" sz="1000" b="0" noProof="0" dirty="0">
                          <a:latin typeface="Calibri"/>
                        </a:rPr>
                        <a:t>• Međunarodna konferencija mora imati međunarodni organizacijski i znanstveni odbor.</a:t>
                      </a:r>
                    </a:p>
                    <a:p>
                      <a:pPr algn="l"/>
                      <a:r>
                        <a:rPr lang="hr-HR" sz="1000" b="0" noProof="0" dirty="0">
                          <a:latin typeface="Calibri"/>
                        </a:rPr>
                        <a:t>• Minimalni iznos potpore iznosi €3.000</a:t>
                      </a:r>
                    </a:p>
                    <a:p>
                      <a:pPr algn="l"/>
                      <a:r>
                        <a:rPr lang="hr-HR" sz="1000" b="0" noProof="0" dirty="0">
                          <a:solidFill>
                            <a:srgbClr val="FF0000"/>
                          </a:solidFill>
                          <a:latin typeface="Calibri"/>
                        </a:rPr>
                        <a:t>Pozivamo sve zainteresirane da se jave, cilj je da EFRI organizira ili suorganizira čim više međunarodnih konferencija! Međunarodni suorganizatori moraju potpisati ugovore o suradnji sa EFRI. </a:t>
                      </a:r>
                    </a:p>
                  </a:txBody>
                  <a:tcPr marL="73152" marR="73152"/>
                </a:tc>
                <a:extLst>
                  <a:ext uri="{0D108BD9-81ED-4DB2-BD59-A6C34878D82A}">
                    <a16:rowId xmlns:a16="http://schemas.microsoft.com/office/drawing/2014/main" val="10000"/>
                  </a:ext>
                </a:extLst>
              </a:tr>
              <a:tr h="1371600">
                <a:tc>
                  <a:txBody>
                    <a:bodyPr/>
                    <a:lstStyle/>
                    <a:p>
                      <a:pPr algn="l"/>
                      <a:r>
                        <a:rPr sz="1200" b="1">
                          <a:latin typeface="Calibri"/>
                        </a:rPr>
                        <a:t>Pokazatelj rezultata</a:t>
                      </a:r>
                    </a:p>
                  </a:txBody>
                  <a:tcPr marL="73152" marR="73152">
                    <a:solidFill>
                      <a:srgbClr val="F2F2F2"/>
                    </a:solidFill>
                  </a:tcPr>
                </a:tc>
                <a:tc>
                  <a:txBody>
                    <a:bodyPr/>
                    <a:lstStyle/>
                    <a:p>
                      <a:pPr algn="l"/>
                      <a:r>
                        <a:rPr sz="1100" b="0">
                          <a:latin typeface="Calibri"/>
                        </a:rPr>
                        <a:t>Broj suradnji s inozemnim partnerima</a:t>
                      </a:r>
                    </a:p>
                  </a:txBody>
                  <a:tcPr marL="73152" marR="73152"/>
                </a:tc>
                <a:extLst>
                  <a:ext uri="{0D108BD9-81ED-4DB2-BD59-A6C34878D82A}">
                    <a16:rowId xmlns:a16="http://schemas.microsoft.com/office/drawing/2014/main" val="10001"/>
                  </a:ext>
                </a:extLst>
              </a:tr>
              <a:tr h="1371600">
                <a:tc>
                  <a:txBody>
                    <a:bodyPr/>
                    <a:lstStyle/>
                    <a:p>
                      <a:pPr algn="l"/>
                      <a:r>
                        <a:rPr sz="1200" b="1">
                          <a:latin typeface="Calibri"/>
                        </a:rPr>
                        <a:t>Opis pokazatelja</a:t>
                      </a:r>
                    </a:p>
                  </a:txBody>
                  <a:tcPr marL="73152" marR="73152">
                    <a:solidFill>
                      <a:srgbClr val="F2F2F2"/>
                    </a:solidFill>
                  </a:tcPr>
                </a:tc>
                <a:tc>
                  <a:txBody>
                    <a:bodyPr/>
                    <a:lstStyle/>
                    <a:p>
                      <a:pPr algn="l"/>
                      <a:r>
                        <a:rPr sz="1000" b="0">
                          <a:latin typeface="Calibri"/>
                        </a:rPr>
                        <a:t>• Pokazatelj se odnosi na broj suradnji javnog visokog učilišta, odnosno javnog znanstvenog instituta, ostvarenih s inozemnim partnerima.</a:t>
                      </a:r>
                    </a:p>
                    <a:p>
                      <a:pPr algn="l"/>
                      <a:r>
                        <a:rPr sz="1000" b="0">
                          <a:latin typeface="Calibri"/>
                        </a:rPr>
                        <a:t>• Suradnje koje se ubrajaju u ostvarenje pokazatelja uključuju barem jednog zaposlenika s javnog visokog učilišta, odnosno javnog znanstvenog instituta, i barem jednog zaposlenika angažiranog na javnom visokom učilištu, javnom znanstvenom institutu ili u poduzeću sa sjedištem izvan RH.</a:t>
                      </a:r>
                    </a:p>
                    <a:p>
                      <a:pPr algn="l"/>
                      <a:r>
                        <a:rPr sz="1000" b="0">
                          <a:latin typeface="Calibri"/>
                        </a:rPr>
                        <a:t>• Pojam suradnja može se, na primjer, odnositi na objavu najmanje pet zajedničkih publikacija, ugovoreni novi zajednički istraživačko-razvojni projekt, ili druge formalne sporazume i ugovore, memorandume o razumijevanju i druge oblike znanstvene suradnje koji uključuju javno visoko učilište, odnosno javni znanstveni institut, ili njihove zaposlenike.</a:t>
                      </a:r>
                    </a:p>
                  </a:txBody>
                  <a:tcPr marL="73152" marR="73152"/>
                </a:tc>
                <a:extLst>
                  <a:ext uri="{0D108BD9-81ED-4DB2-BD59-A6C34878D82A}">
                    <a16:rowId xmlns:a16="http://schemas.microsoft.com/office/drawing/2014/main" val="10002"/>
                  </a:ext>
                </a:extLst>
              </a:tr>
              <a:tr h="1371600">
                <a:tc>
                  <a:txBody>
                    <a:bodyPr/>
                    <a:lstStyle/>
                    <a:p>
                      <a:pPr algn="l"/>
                      <a:r>
                        <a:rPr sz="1200" b="1">
                          <a:latin typeface="Calibri"/>
                        </a:rPr>
                        <a:t>Vrijednosti pokazatelja</a:t>
                      </a:r>
                    </a:p>
                  </a:txBody>
                  <a:tcPr marL="73152" marR="73152">
                    <a:solidFill>
                      <a:srgbClr val="F2F2F2"/>
                    </a:solidFill>
                  </a:tcPr>
                </a:tc>
                <a:tc>
                  <a:txBody>
                    <a:bodyPr/>
                    <a:lstStyle/>
                    <a:p>
                      <a:pPr algn="l"/>
                      <a:r>
                        <a:rPr sz="1200" b="1" dirty="0" err="1">
                          <a:latin typeface="Calibri"/>
                        </a:rPr>
                        <a:t>Početna</a:t>
                      </a:r>
                      <a:r>
                        <a:rPr sz="1200" b="1" dirty="0">
                          <a:latin typeface="Calibri"/>
                        </a:rPr>
                        <a:t>: 17 | </a:t>
                      </a:r>
                      <a:r>
                        <a:rPr sz="1200" b="1" dirty="0" err="1">
                          <a:latin typeface="Calibri"/>
                        </a:rPr>
                        <a:t>Ključna</a:t>
                      </a:r>
                      <a:r>
                        <a:rPr sz="1200" b="1" dirty="0">
                          <a:latin typeface="Calibri"/>
                        </a:rPr>
                        <a:t> </a:t>
                      </a:r>
                      <a:r>
                        <a:rPr sz="1200" b="1" dirty="0" err="1">
                          <a:latin typeface="Calibri"/>
                        </a:rPr>
                        <a:t>točka</a:t>
                      </a:r>
                      <a:r>
                        <a:rPr sz="1200" b="1" dirty="0">
                          <a:latin typeface="Calibri"/>
                        </a:rPr>
                        <a:t>: 18 | </a:t>
                      </a:r>
                      <a:r>
                        <a:rPr sz="1200" b="1" dirty="0" err="1">
                          <a:latin typeface="Calibri"/>
                        </a:rPr>
                        <a:t>Ciljana</a:t>
                      </a:r>
                      <a:r>
                        <a:rPr sz="1200" b="1" dirty="0">
                          <a:latin typeface="Calibri"/>
                        </a:rPr>
                        <a:t>: 20</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31.451,27</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70.000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101.451,27</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Mobilnost istraživača</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Izvedbena | Uredba: Čl.7, st. 9. Poticanje međunarodne mobilnosti i međunarodne međuinstitucionalne suradnje s posebnom podrškom uključivanju u mreže sveučilišta u sklopu inicijative europskih sveučilišta | Rok: 01.10.2029</a:t>
            </a:r>
          </a:p>
        </p:txBody>
      </p:sp>
      <p:graphicFrame>
        <p:nvGraphicFramePr>
          <p:cNvPr id="4" name="Table 3"/>
          <p:cNvGraphicFramePr>
            <a:graphicFrameLocks noGrp="1"/>
          </p:cNvGraphicFramePr>
          <p:nvPr>
            <p:extLst>
              <p:ext uri="{D42A27DB-BD31-4B8C-83A1-F6EECF244321}">
                <p14:modId xmlns:p14="http://schemas.microsoft.com/office/powerpoint/2010/main" val="1182526917"/>
              </p:ext>
            </p:extLst>
          </p:nvPr>
        </p:nvGraphicFramePr>
        <p:xfrm>
          <a:off x="457200" y="1143000"/>
          <a:ext cx="7680960" cy="5304623"/>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2023075">
                <a:tc>
                  <a:txBody>
                    <a:bodyPr/>
                    <a:lstStyle/>
                    <a:p>
                      <a:pPr algn="l"/>
                      <a:r>
                        <a:rPr lang="hr-HR" sz="1200" b="1" noProof="0">
                          <a:solidFill>
                            <a:schemeClr val="tx1"/>
                          </a:solidFill>
                          <a:latin typeface="Calibri"/>
                        </a:rPr>
                        <a:t>Opis aktivnosti (EFRI)</a:t>
                      </a:r>
                    </a:p>
                  </a:txBody>
                  <a:tcPr marL="73152" marR="73152">
                    <a:solidFill>
                      <a:srgbClr val="F2F2F2"/>
                    </a:solidFill>
                  </a:tcPr>
                </a:tc>
                <a:tc>
                  <a:txBody>
                    <a:bodyPr/>
                    <a:lstStyle/>
                    <a:p>
                      <a:pPr algn="l"/>
                      <a:r>
                        <a:rPr lang="hr-HR" sz="1000" b="0" noProof="0" dirty="0">
                          <a:latin typeface="Calibri"/>
                        </a:rPr>
                        <a:t>• Ova aktivnost će osigurati financiranje/sufinanciranje znanstvenika u zvanju docenta i višem, koji će ostvariti međunarodnu znanstvenu mobilnost u trajanju od najmanje 30 dana, s ciljem provođenja istraživačkih aktivnosti u suradnji s inozemnim visokoobrazovnim ili znanstvenim institucijama.</a:t>
                      </a:r>
                    </a:p>
                    <a:p>
                      <a:pPr algn="l"/>
                      <a:r>
                        <a:rPr lang="hr-HR" sz="1000" b="0" noProof="0" dirty="0">
                          <a:latin typeface="Calibri"/>
                        </a:rPr>
                        <a:t>• Aktivnost je usmjerena na znanstvene mobilnosti koje nisu prihvatljive za financiranje iz Erasmus+ programa, odnosno na troškove koji se ne mogu pokriti Erasmus+ sredstvima.</a:t>
                      </a:r>
                    </a:p>
                    <a:p>
                      <a:pPr algn="l"/>
                      <a:r>
                        <a:rPr lang="hr-HR" sz="1000" b="0" noProof="0" dirty="0">
                          <a:latin typeface="Calibri"/>
                        </a:rPr>
                        <a:t>• Ovom se aktivnošću želi omogućiti mobilnost i prema institucijama u zemljama koje nisu obuhvaćene Erasmus+ programom ili takvim sporazumima, a s kojima postoji interes za razvoj znanstvene suradnje i povećanje znanstvene produkcije.</a:t>
                      </a:r>
                    </a:p>
                    <a:p>
                      <a:pPr algn="l"/>
                      <a:r>
                        <a:rPr lang="hr-HR" sz="1000" b="0" noProof="0" dirty="0">
                          <a:latin typeface="Calibri"/>
                        </a:rPr>
                        <a:t>• Prije apliciranja i odlaska na ovu vrstu mobilnosti, znanstvenik će biti obvezan izraditi plan rada s jasno definiranim ciljevima, očekivanim rezultatima i opisom planiranih istraživačkih aktivnosti.</a:t>
                      </a:r>
                    </a:p>
                    <a:p>
                      <a:pPr algn="l"/>
                      <a:r>
                        <a:rPr lang="hr-HR" sz="1000" b="0" noProof="0" dirty="0">
                          <a:latin typeface="Calibri"/>
                        </a:rPr>
                        <a:t>• Odabir znanstvenika za financiranje/sufinanciranje mobilnosti temeljit će se na rangiranosti institucije na kojoj će se mobilnost ostvariti (prema Shanghai listi), prethodnoj znanstvenoj suradnji, kvaliteti radnog plana te planiranim rezultatima posjeta i drugim mjerljivim pokazateljima.</a:t>
                      </a:r>
                    </a:p>
                    <a:p>
                      <a:pPr algn="l"/>
                      <a:r>
                        <a:rPr lang="hr-HR" sz="1000" b="0" noProof="0" dirty="0">
                          <a:latin typeface="Calibri"/>
                        </a:rPr>
                        <a:t>• Za ovu mjeru predviđen je godišnji izdatak do najviše 3.000 € po mobilnosti, što bi moglo omogućiti sufinanciranje otprilike 2–3 posjeta godišnje.</a:t>
                      </a:r>
                    </a:p>
                    <a:p>
                      <a:pPr algn="l"/>
                      <a:endParaRPr lang="hr-HR" sz="1000" b="0" noProof="0" dirty="0">
                        <a:latin typeface="Calibri"/>
                      </a:endParaRPr>
                    </a:p>
                    <a:p>
                      <a:pPr algn="l"/>
                      <a:r>
                        <a:rPr lang="hr-HR" sz="1000" b="0" noProof="0" dirty="0">
                          <a:solidFill>
                            <a:srgbClr val="FF0000"/>
                          </a:solidFill>
                          <a:latin typeface="Calibri"/>
                        </a:rPr>
                        <a:t>Obrazac prijave se ispuni za tekuću ili naredne godine kako bi se planiralo mobilnosti unaprijed. </a:t>
                      </a:r>
                    </a:p>
                  </a:txBody>
                  <a:tcPr marL="73152" marR="73152"/>
                </a:tc>
                <a:extLst>
                  <a:ext uri="{0D108BD9-81ED-4DB2-BD59-A6C34878D82A}">
                    <a16:rowId xmlns:a16="http://schemas.microsoft.com/office/drawing/2014/main" val="10000"/>
                  </a:ext>
                </a:extLst>
              </a:tr>
              <a:tr h="449384">
                <a:tc>
                  <a:txBody>
                    <a:bodyPr/>
                    <a:lstStyle/>
                    <a:p>
                      <a:pPr algn="l"/>
                      <a:r>
                        <a:rPr lang="hr-HR" sz="1200" b="1" noProof="0">
                          <a:latin typeface="Calibri"/>
                        </a:rPr>
                        <a:t>Pokazatelj rezultata</a:t>
                      </a:r>
                    </a:p>
                  </a:txBody>
                  <a:tcPr marL="73152" marR="73152">
                    <a:solidFill>
                      <a:srgbClr val="F2F2F2"/>
                    </a:solidFill>
                  </a:tcPr>
                </a:tc>
                <a:tc>
                  <a:txBody>
                    <a:bodyPr/>
                    <a:lstStyle/>
                    <a:p>
                      <a:pPr algn="l"/>
                      <a:r>
                        <a:rPr lang="hr-HR" sz="1100" b="0" noProof="0">
                          <a:latin typeface="Calibri"/>
                        </a:rPr>
                        <a:t>Broj znanstvenika uključenih u aktivnosti znanstvene mobilnosti</a:t>
                      </a:r>
                    </a:p>
                  </a:txBody>
                  <a:tcPr marL="73152" marR="73152"/>
                </a:tc>
                <a:extLst>
                  <a:ext uri="{0D108BD9-81ED-4DB2-BD59-A6C34878D82A}">
                    <a16:rowId xmlns:a16="http://schemas.microsoft.com/office/drawing/2014/main" val="10001"/>
                  </a:ext>
                </a:extLst>
              </a:tr>
              <a:tr h="975452">
                <a:tc>
                  <a:txBody>
                    <a:bodyPr/>
                    <a:lstStyle/>
                    <a:p>
                      <a:pPr algn="l"/>
                      <a:r>
                        <a:rPr lang="hr-HR" sz="1200" b="1" noProof="0">
                          <a:latin typeface="Calibri"/>
                        </a:rPr>
                        <a:t>Opis pokazatelja</a:t>
                      </a:r>
                    </a:p>
                  </a:txBody>
                  <a:tcPr marL="73152" marR="73152">
                    <a:solidFill>
                      <a:srgbClr val="F2F2F2"/>
                    </a:solidFill>
                  </a:tcPr>
                </a:tc>
                <a:tc>
                  <a:txBody>
                    <a:bodyPr/>
                    <a:lstStyle/>
                    <a:p>
                      <a:pPr algn="l"/>
                      <a:r>
                        <a:rPr lang="hr-HR" sz="1000" b="0" noProof="0" dirty="0">
                          <a:latin typeface="Calibri"/>
                        </a:rPr>
                        <a:t>• Pokazatelj se odnosi na broj znanstvenika angažiranih na javnom visokom učilištu, odnosno javnom znanstvenom institutu, koji su uključeni u aktivnosti međunarodne mobilnosti.</a:t>
                      </a:r>
                    </a:p>
                    <a:p>
                      <a:pPr algn="l"/>
                      <a:r>
                        <a:rPr lang="hr-HR" sz="1000" b="0" noProof="0" dirty="0">
                          <a:latin typeface="Calibri"/>
                        </a:rPr>
                        <a:t>• Aktivnost međunarodne mobilnosti definira se kao </a:t>
                      </a:r>
                      <a:r>
                        <a:rPr lang="hr-HR" sz="1000" b="1" noProof="0" dirty="0">
                          <a:latin typeface="Calibri"/>
                        </a:rPr>
                        <a:t>posjeta znanstvenika znanstvenoj organizaciji u drugoj zemlji u trajanju od najmanje mjesec dana, kako bi provodili istraživačke aktivnosti kao gostujući znanstvenici.</a:t>
                      </a:r>
                    </a:p>
                    <a:p>
                      <a:pPr algn="l"/>
                      <a:r>
                        <a:rPr lang="hr-HR" sz="1000" b="0" noProof="0" dirty="0">
                          <a:latin typeface="Calibri"/>
                        </a:rPr>
                        <a:t>• </a:t>
                      </a:r>
                      <a:r>
                        <a:rPr lang="hr-HR" sz="1000" b="0" noProof="0" dirty="0">
                          <a:solidFill>
                            <a:srgbClr val="FF0000"/>
                          </a:solidFill>
                          <a:latin typeface="Calibri"/>
                        </a:rPr>
                        <a:t>Pokazatelj ne uključuje posjećivanje događaja kao što su sastanci, radionice i konferencije</a:t>
                      </a:r>
                      <a:r>
                        <a:rPr lang="hr-HR" sz="1000" b="0" noProof="0" dirty="0">
                          <a:latin typeface="Calibri"/>
                        </a:rPr>
                        <a:t>.</a:t>
                      </a:r>
                    </a:p>
                  </a:txBody>
                  <a:tcPr marL="73152" marR="73152"/>
                </a:tc>
                <a:extLst>
                  <a:ext uri="{0D108BD9-81ED-4DB2-BD59-A6C34878D82A}">
                    <a16:rowId xmlns:a16="http://schemas.microsoft.com/office/drawing/2014/main" val="10002"/>
                  </a:ext>
                </a:extLst>
              </a:tr>
              <a:tr h="1167159">
                <a:tc>
                  <a:txBody>
                    <a:bodyPr/>
                    <a:lstStyle/>
                    <a:p>
                      <a:pPr algn="l"/>
                      <a:r>
                        <a:rPr lang="hr-HR" sz="1200" b="1" noProof="0">
                          <a:latin typeface="Calibri"/>
                        </a:rPr>
                        <a:t>Vrijednosti pokazatelja</a:t>
                      </a:r>
                    </a:p>
                  </a:txBody>
                  <a:tcPr marL="73152" marR="73152">
                    <a:solidFill>
                      <a:srgbClr val="F2F2F2"/>
                    </a:solidFill>
                  </a:tcPr>
                </a:tc>
                <a:tc>
                  <a:txBody>
                    <a:bodyPr/>
                    <a:lstStyle/>
                    <a:p>
                      <a:pPr algn="l"/>
                      <a:r>
                        <a:rPr lang="hr-HR" sz="1200" b="1" noProof="0" dirty="0">
                          <a:latin typeface="Calibri"/>
                        </a:rPr>
                        <a:t>Početna: 0 | </a:t>
                      </a:r>
                      <a:r>
                        <a:rPr lang="hr-HR" sz="1200" b="1" noProof="0" dirty="0">
                          <a:solidFill>
                            <a:srgbClr val="FF0000"/>
                          </a:solidFill>
                          <a:latin typeface="Calibri"/>
                        </a:rPr>
                        <a:t>Ključna točka: 2 | Ciljana: 6</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21.131,56</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8.000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29.131,56</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Prezentiranje rezultata znanstvenih projekata</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Razvojna | Uredba: Čl.6, st. 4. Internacionalizacija rezultata znanstvenih i umjetničkih projekata i programa | Rok: 01.10.2029</a:t>
            </a:r>
          </a:p>
        </p:txBody>
      </p:sp>
      <p:graphicFrame>
        <p:nvGraphicFramePr>
          <p:cNvPr id="4" name="Table 3"/>
          <p:cNvGraphicFramePr>
            <a:graphicFrameLocks noGrp="1"/>
          </p:cNvGraphicFramePr>
          <p:nvPr>
            <p:extLst>
              <p:ext uri="{D42A27DB-BD31-4B8C-83A1-F6EECF244321}">
                <p14:modId xmlns:p14="http://schemas.microsoft.com/office/powerpoint/2010/main" val="2175916319"/>
              </p:ext>
            </p:extLst>
          </p:nvPr>
        </p:nvGraphicFramePr>
        <p:xfrm>
          <a:off x="457200" y="1156063"/>
          <a:ext cx="7680960" cy="5598149"/>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3136548">
                <a:tc>
                  <a:txBody>
                    <a:bodyPr/>
                    <a:lstStyle/>
                    <a:p>
                      <a:pPr algn="l"/>
                      <a:r>
                        <a:rPr lang="hr-HR" sz="1200" b="1" noProof="0">
                          <a:solidFill>
                            <a:schemeClr val="tx1"/>
                          </a:solidFill>
                          <a:latin typeface="Calibri"/>
                        </a:rPr>
                        <a:t>Opis aktivnosti (EFRI)</a:t>
                      </a:r>
                    </a:p>
                  </a:txBody>
                  <a:tcPr marL="73152" marR="73152">
                    <a:solidFill>
                      <a:srgbClr val="F2F2F2"/>
                    </a:solidFill>
                  </a:tcPr>
                </a:tc>
                <a:tc>
                  <a:txBody>
                    <a:bodyPr/>
                    <a:lstStyle/>
                    <a:p>
                      <a:pPr algn="l"/>
                      <a:r>
                        <a:rPr lang="hr-HR" sz="1000" b="0" noProof="0" dirty="0">
                          <a:latin typeface="Calibri"/>
                        </a:rPr>
                        <a:t>• Ova aktivnost namijenjena je potpori (sufinanciranju) sudjelovanja znanstvenika na međunarodnim konferencijama (</a:t>
                      </a:r>
                      <a:r>
                        <a:rPr lang="hr-HR" sz="1000" b="1" noProof="0" dirty="0">
                          <a:latin typeface="Calibri"/>
                        </a:rPr>
                        <a:t>najviša potpora do 2.000€ po konferenciji).</a:t>
                      </a:r>
                    </a:p>
                    <a:p>
                      <a:pPr algn="l"/>
                      <a:r>
                        <a:rPr lang="hr-HR" sz="1000" b="0" noProof="0" dirty="0">
                          <a:latin typeface="Calibri"/>
                        </a:rPr>
                        <a:t>• Prednost pri dodjeli potpora će imati sudjelovanja na uglednim inozemnim konferencijama, voditelji kompetitivnih nacionalnih i međunarodnih znanstvenih projekata, članovi projektnih timova kompetitivnih međunarodnih znanstvenih projekata, zatim kompetitivnih nacionalnih znanstvenih projekata koji izlažu rezultate istraživanja ostvarenih na tim projektima.</a:t>
                      </a:r>
                    </a:p>
                    <a:p>
                      <a:pPr algn="l"/>
                      <a:r>
                        <a:rPr lang="hr-HR" sz="1000" b="0" noProof="0" dirty="0">
                          <a:latin typeface="Calibri"/>
                        </a:rPr>
                        <a:t>• Za financiranje će se moći prijaviti i istraživači koji nisu dio kompetitivnih projektnih konzorcija, ali koji prezentiraju rezultate svojih istraživanja koje planiraju prijaviti na kompetitivne znanstvene projekte.</a:t>
                      </a:r>
                    </a:p>
                    <a:p>
                      <a:pPr algn="l"/>
                      <a:r>
                        <a:rPr lang="hr-HR" sz="1000" b="0" noProof="0" dirty="0">
                          <a:latin typeface="Calibri"/>
                        </a:rPr>
                        <a:t>• Fakultet ovu aktivnost usmjerava sufinanciranju odlazaka na ugledne međunarodne konferencije koje se održavaju u inozemstvu, a za koje postoji dokaziv, rigorozan i jasan kompetitivni selekcijski proces.</a:t>
                      </a:r>
                    </a:p>
                    <a:p>
                      <a:pPr algn="l"/>
                      <a:r>
                        <a:rPr lang="hr-HR" sz="1000" b="0" noProof="0" dirty="0">
                          <a:latin typeface="Calibri"/>
                        </a:rPr>
                        <a:t>• Konferencija se priznaje kao znanstvena samo ako ju organizira priznata znanstvena institucija ili stručno udruženje, ima jasan recenzijski postupak, stručni međunarodni programski odbor s vjerodostojnim članovima, objavljuje radove u indeksiranim bazama (npr. </a:t>
                      </a:r>
                      <a:r>
                        <a:rPr lang="hr-HR" sz="1000" b="0" noProof="0" dirty="0" err="1">
                          <a:latin typeface="Calibri"/>
                        </a:rPr>
                        <a:t>Scopus</a:t>
                      </a:r>
                      <a:r>
                        <a:rPr lang="hr-HR" sz="1000" b="0" noProof="0" dirty="0">
                          <a:latin typeface="Calibri"/>
                        </a:rPr>
                        <a:t>, Web </a:t>
                      </a:r>
                      <a:r>
                        <a:rPr lang="hr-HR" sz="1000" b="0" noProof="0" dirty="0" err="1">
                          <a:latin typeface="Calibri"/>
                        </a:rPr>
                        <a:t>of</a:t>
                      </a:r>
                      <a:r>
                        <a:rPr lang="hr-HR" sz="1000" b="0" noProof="0" dirty="0">
                          <a:latin typeface="Calibri"/>
                        </a:rPr>
                        <a:t> Science - ako uopće objavljuje radove, to nije uvjet), ima dokumentirana prethodna izdanja te komunicira s autorima na profesionalan i transparentan način.</a:t>
                      </a:r>
                    </a:p>
                    <a:p>
                      <a:pPr algn="l"/>
                      <a:r>
                        <a:rPr lang="hr-HR" sz="1000" b="0" noProof="0" dirty="0">
                          <a:latin typeface="Calibri"/>
                        </a:rPr>
                        <a:t>• Prednost će imati oralna izlaganja, zatim poster prezentacije.</a:t>
                      </a:r>
                    </a:p>
                    <a:p>
                      <a:pPr algn="l"/>
                      <a:r>
                        <a:rPr lang="hr-HR" sz="1000" b="0" i="1" noProof="0" dirty="0">
                          <a:solidFill>
                            <a:srgbClr val="FF0000"/>
                          </a:solidFill>
                          <a:latin typeface="+mn-lt"/>
                        </a:rPr>
                        <a:t>S obzirom na ograničena sredstva za sudjelovanje na međunarodnim konferencijama u svim NPOO i drugim znanstvenim projektima (a posebno u odnosu na broj članova projektnog konzorcija), u svrhu povećanja diseminacije rezultata znanstvenih projekata na relevantnim međunarodnim konferencijama, nužno je osigurati dodatna sredstva kako bi čim više istraživača imalo prilike i mogućnosti prezentirati rezultate istraživanja na međunarodnim konferencijama. </a:t>
                      </a:r>
                      <a:r>
                        <a:rPr lang="hr-HR" sz="1000" b="0" i="1" noProof="0" dirty="0" err="1">
                          <a:solidFill>
                            <a:srgbClr val="FF0000"/>
                          </a:solidFill>
                          <a:latin typeface="+mn-lt"/>
                        </a:rPr>
                        <a:t>Sufinacirat</a:t>
                      </a:r>
                      <a:r>
                        <a:rPr lang="hr-HR" sz="1000" b="0" i="1" noProof="0" dirty="0">
                          <a:solidFill>
                            <a:srgbClr val="FF0000"/>
                          </a:solidFill>
                          <a:latin typeface="+mn-lt"/>
                        </a:rPr>
                        <a:t> će se troškovi kotizacije, smještaja, dnevnica, prijevoza. </a:t>
                      </a:r>
                      <a:endParaRPr lang="hr-HR" sz="1000" b="0" i="1" noProof="0" dirty="0">
                        <a:solidFill>
                          <a:srgbClr val="FF0000"/>
                        </a:solidFill>
                        <a:latin typeface="Calibri"/>
                      </a:endParaRPr>
                    </a:p>
                  </a:txBody>
                  <a:tcPr marL="73152" marR="73152"/>
                </a:tc>
                <a:extLst>
                  <a:ext uri="{0D108BD9-81ED-4DB2-BD59-A6C34878D82A}">
                    <a16:rowId xmlns:a16="http://schemas.microsoft.com/office/drawing/2014/main" val="10000"/>
                  </a:ext>
                </a:extLst>
              </a:tr>
              <a:tr h="350754">
                <a:tc>
                  <a:txBody>
                    <a:bodyPr/>
                    <a:lstStyle/>
                    <a:p>
                      <a:pPr algn="l"/>
                      <a:r>
                        <a:rPr lang="hr-HR" sz="1200" b="1" noProof="0">
                          <a:latin typeface="Calibri"/>
                        </a:rPr>
                        <a:t>Pokazatelj rezultata</a:t>
                      </a:r>
                    </a:p>
                  </a:txBody>
                  <a:tcPr marL="73152" marR="73152">
                    <a:solidFill>
                      <a:srgbClr val="F2F2F2"/>
                    </a:solidFill>
                  </a:tcPr>
                </a:tc>
                <a:tc>
                  <a:txBody>
                    <a:bodyPr/>
                    <a:lstStyle/>
                    <a:p>
                      <a:pPr algn="l"/>
                      <a:r>
                        <a:rPr lang="hr-HR" sz="1100" b="0" noProof="0" dirty="0">
                          <a:latin typeface="Calibri"/>
                        </a:rPr>
                        <a:t>Broj uspješnih projektnih prijava u suradnji s inozemnim partnerom</a:t>
                      </a:r>
                    </a:p>
                  </a:txBody>
                  <a:tcPr marL="73152" marR="73152"/>
                </a:tc>
                <a:extLst>
                  <a:ext uri="{0D108BD9-81ED-4DB2-BD59-A6C34878D82A}">
                    <a16:rowId xmlns:a16="http://schemas.microsoft.com/office/drawing/2014/main" val="10001"/>
                  </a:ext>
                </a:extLst>
              </a:tr>
              <a:tr h="730457">
                <a:tc>
                  <a:txBody>
                    <a:bodyPr/>
                    <a:lstStyle/>
                    <a:p>
                      <a:pPr algn="l"/>
                      <a:r>
                        <a:rPr lang="hr-HR" sz="1200" b="1" noProof="0">
                          <a:latin typeface="Calibri"/>
                        </a:rPr>
                        <a:t>Opis pokazatelja</a:t>
                      </a:r>
                    </a:p>
                  </a:txBody>
                  <a:tcPr marL="73152" marR="73152">
                    <a:solidFill>
                      <a:srgbClr val="F2F2F2"/>
                    </a:solidFill>
                  </a:tcPr>
                </a:tc>
                <a:tc>
                  <a:txBody>
                    <a:bodyPr/>
                    <a:lstStyle/>
                    <a:p>
                      <a:pPr algn="l"/>
                      <a:r>
                        <a:rPr lang="hr-HR" sz="1000" b="0" noProof="0" dirty="0">
                          <a:latin typeface="Calibri"/>
                        </a:rPr>
                        <a:t>• Pokazateljem se prati broj uspješnih projektnih prijava na kompetitivne izvore financiranja javnog visokog učilišta, odnosno javnog znanstvenog instituta, u suradnji s inozemnim partnerima Uspješne prijave definiraju se kao: (a) ugovorene za financiranje ili (b) pozitivno ocjenjene prijave predložene za financiranje, ali nisu financirane zbog nedostatnih sredstava (rezervna lista).</a:t>
                      </a:r>
                    </a:p>
                  </a:txBody>
                  <a:tcPr marL="73152" marR="73152"/>
                </a:tc>
                <a:extLst>
                  <a:ext uri="{0D108BD9-81ED-4DB2-BD59-A6C34878D82A}">
                    <a16:rowId xmlns:a16="http://schemas.microsoft.com/office/drawing/2014/main" val="10002"/>
                  </a:ext>
                </a:extLst>
              </a:tr>
              <a:tr h="1072698">
                <a:tc>
                  <a:txBody>
                    <a:bodyPr/>
                    <a:lstStyle/>
                    <a:p>
                      <a:pPr algn="l"/>
                      <a:r>
                        <a:rPr lang="hr-HR" sz="1200" b="1" noProof="0">
                          <a:latin typeface="Calibri"/>
                        </a:rPr>
                        <a:t>Vrijednosti pokazatelja</a:t>
                      </a:r>
                    </a:p>
                  </a:txBody>
                  <a:tcPr marL="73152" marR="73152">
                    <a:solidFill>
                      <a:srgbClr val="F2F2F2"/>
                    </a:solidFill>
                  </a:tcPr>
                </a:tc>
                <a:tc>
                  <a:txBody>
                    <a:bodyPr/>
                    <a:lstStyle/>
                    <a:p>
                      <a:pPr algn="l"/>
                      <a:r>
                        <a:rPr lang="hr-HR" sz="1200" b="1" noProof="0" dirty="0">
                          <a:latin typeface="Calibri"/>
                        </a:rPr>
                        <a:t>Početna: 9 | Ključna točka: 9 | Ciljana: 10</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20.967,51</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8.000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28.967,51</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Izgradnja, rekonstrukcija, adaptacija i opremanje knjižnice i učionice</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Razvojna | Uredba: Čl.6, st. 7. Izgradnja nove i okrupnjavanje postojeće nastavne, znanstvene i umjetničke infrastrukture | Rok: 01.10.2029</a:t>
            </a:r>
          </a:p>
        </p:txBody>
      </p:sp>
      <p:graphicFrame>
        <p:nvGraphicFramePr>
          <p:cNvPr id="4" name="Table 3"/>
          <p:cNvGraphicFramePr>
            <a:graphicFrameLocks noGrp="1"/>
          </p:cNvGraphicFramePr>
          <p:nvPr>
            <p:extLst>
              <p:ext uri="{D42A27DB-BD31-4B8C-83A1-F6EECF244321}">
                <p14:modId xmlns:p14="http://schemas.microsoft.com/office/powerpoint/2010/main" val="303764526"/>
              </p:ext>
            </p:extLst>
          </p:nvPr>
        </p:nvGraphicFramePr>
        <p:xfrm>
          <a:off x="457200" y="1143000"/>
          <a:ext cx="7680960" cy="54864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1371600">
                <a:tc>
                  <a:txBody>
                    <a:bodyPr/>
                    <a:lstStyle/>
                    <a:p>
                      <a:pPr algn="l"/>
                      <a:r>
                        <a:rPr lang="hr-HR" sz="1200" b="1" noProof="0">
                          <a:solidFill>
                            <a:schemeClr val="tx1"/>
                          </a:solidFill>
                          <a:latin typeface="Calibri"/>
                        </a:rPr>
                        <a:t>Opis aktivnosti (EFRI)</a:t>
                      </a:r>
                    </a:p>
                  </a:txBody>
                  <a:tcPr marL="73152" marR="73152">
                    <a:solidFill>
                      <a:srgbClr val="F2F2F2"/>
                    </a:solidFill>
                  </a:tcPr>
                </a:tc>
                <a:tc>
                  <a:txBody>
                    <a:bodyPr/>
                    <a:lstStyle/>
                    <a:p>
                      <a:pPr algn="l"/>
                      <a:r>
                        <a:rPr lang="hr-HR" sz="1000" b="0" noProof="0">
                          <a:latin typeface="Calibri"/>
                        </a:rPr>
                        <a:t>• Ova je aktivnost namijenjena rekonstrukciji i opremanju knjižnice Fakulteta te nove moderne učionice.</a:t>
                      </a:r>
                    </a:p>
                    <a:p>
                      <a:pPr algn="l"/>
                      <a:r>
                        <a:rPr lang="hr-HR" sz="1000" b="0" noProof="0">
                          <a:latin typeface="Calibri"/>
                        </a:rPr>
                        <a:t>• Knjižnica obnavlja svoj knjižnični fond svake godine, ali je prostorno i infrastrukturno dotrajala i više ne zadovoljava potrebe studenata i znanstvenika.</a:t>
                      </a:r>
                    </a:p>
                    <a:p>
                      <a:pPr algn="l"/>
                      <a:r>
                        <a:rPr lang="hr-HR" sz="1000" b="0" noProof="0">
                          <a:latin typeface="Calibri"/>
                        </a:rPr>
                        <a:t>• Fakultetu nedostaje moderno opremljena soba za učenje koja će odgovoriti na izazove inovacija u nastavi.</a:t>
                      </a:r>
                    </a:p>
                    <a:p>
                      <a:pPr algn="l"/>
                      <a:r>
                        <a:rPr lang="hr-HR" sz="1000" b="0" noProof="0">
                          <a:latin typeface="Calibri"/>
                        </a:rPr>
                        <a:t>• Financirat će se građevinske radove, nabavu nastavne opreme, opremnaje učionice, uređenje prostora i slično.</a:t>
                      </a:r>
                    </a:p>
                    <a:p>
                      <a:pPr algn="l"/>
                      <a:r>
                        <a:rPr lang="hr-HR" sz="1000" b="0" noProof="0">
                          <a:latin typeface="Calibri"/>
                        </a:rPr>
                        <a:t>• Također, uz knjižnicu planira se uređenje i prostorije za učenje za studente te njezino opremanje.</a:t>
                      </a:r>
                    </a:p>
                  </a:txBody>
                  <a:tcPr marL="73152" marR="73152"/>
                </a:tc>
                <a:extLst>
                  <a:ext uri="{0D108BD9-81ED-4DB2-BD59-A6C34878D82A}">
                    <a16:rowId xmlns:a16="http://schemas.microsoft.com/office/drawing/2014/main" val="10000"/>
                  </a:ext>
                </a:extLst>
              </a:tr>
              <a:tr h="1371600">
                <a:tc>
                  <a:txBody>
                    <a:bodyPr/>
                    <a:lstStyle/>
                    <a:p>
                      <a:pPr algn="l"/>
                      <a:r>
                        <a:rPr lang="hr-HR" sz="1200" b="1" noProof="0">
                          <a:latin typeface="Calibri"/>
                        </a:rPr>
                        <a:t>Pokazatelj rezultata</a:t>
                      </a:r>
                    </a:p>
                  </a:txBody>
                  <a:tcPr marL="73152" marR="73152">
                    <a:solidFill>
                      <a:srgbClr val="F2F2F2"/>
                    </a:solidFill>
                  </a:tcPr>
                </a:tc>
                <a:tc>
                  <a:txBody>
                    <a:bodyPr/>
                    <a:lstStyle/>
                    <a:p>
                      <a:pPr algn="l"/>
                      <a:r>
                        <a:rPr lang="hr-HR" sz="1100" b="0" noProof="0">
                          <a:latin typeface="Calibri"/>
                        </a:rPr>
                        <a:t>Ukupno ulaganje javnog visokog učilišta, odnosno javnog znanstvenog instituta, u istraživačku opremu iz vlastitih sredstava</a:t>
                      </a:r>
                    </a:p>
                  </a:txBody>
                  <a:tcPr marL="73152" marR="73152"/>
                </a:tc>
                <a:extLst>
                  <a:ext uri="{0D108BD9-81ED-4DB2-BD59-A6C34878D82A}">
                    <a16:rowId xmlns:a16="http://schemas.microsoft.com/office/drawing/2014/main" val="10001"/>
                  </a:ext>
                </a:extLst>
              </a:tr>
              <a:tr h="1371600">
                <a:tc>
                  <a:txBody>
                    <a:bodyPr/>
                    <a:lstStyle/>
                    <a:p>
                      <a:pPr algn="l"/>
                      <a:r>
                        <a:rPr lang="hr-HR" sz="1200" b="1" noProof="0">
                          <a:latin typeface="Calibri"/>
                        </a:rPr>
                        <a:t>Opis pokazatelja</a:t>
                      </a:r>
                    </a:p>
                  </a:txBody>
                  <a:tcPr marL="73152" marR="73152">
                    <a:solidFill>
                      <a:srgbClr val="F2F2F2"/>
                    </a:solidFill>
                  </a:tcPr>
                </a:tc>
                <a:tc>
                  <a:txBody>
                    <a:bodyPr/>
                    <a:lstStyle/>
                    <a:p>
                      <a:pPr algn="l"/>
                      <a:r>
                        <a:rPr lang="hr-HR" sz="1000" b="0" noProof="0" dirty="0">
                          <a:latin typeface="Calibri"/>
                        </a:rPr>
                        <a:t>• Pokazatelj mjeri ukupnu nabavnu vrijednost opreme za istraživanje i inovacije nabavljenu iz vlastitih proračunskih sredstava.</a:t>
                      </a:r>
                    </a:p>
                    <a:p>
                      <a:pPr algn="l"/>
                      <a:r>
                        <a:rPr lang="hr-HR" sz="1000" b="0" noProof="0" dirty="0">
                          <a:latin typeface="Calibri"/>
                        </a:rPr>
                        <a:t>• U ostvarenje pokazatelja ne ubraja se ulaganje u opremu iz sredstava osiguranih kroz bespovratna sredstva ili donacije drugih subjekata.</a:t>
                      </a:r>
                    </a:p>
                    <a:p>
                      <a:pPr algn="l"/>
                      <a:r>
                        <a:rPr lang="hr-HR" sz="1000" b="0" noProof="0" dirty="0">
                          <a:latin typeface="Calibri"/>
                        </a:rPr>
                        <a:t>• Oprema za istraživanje i razvoj uključuje sve aparate, alate i uređaje koji se izravno koriste za obavljanje aktivnosti istraživanja i razvoja.</a:t>
                      </a:r>
                    </a:p>
                    <a:p>
                      <a:pPr algn="l"/>
                      <a:r>
                        <a:rPr lang="hr-HR" sz="1000" b="0" noProof="0" dirty="0">
                          <a:latin typeface="Calibri"/>
                        </a:rPr>
                        <a:t>• Oprema ne uključuje, na primjer, kemijske tvari ili druge potrošne materijale koji se koriste za provođenje eksperimenata ili drugih istraživačkih aktivnosti.</a:t>
                      </a:r>
                    </a:p>
                  </a:txBody>
                  <a:tcPr marL="73152" marR="73152"/>
                </a:tc>
                <a:extLst>
                  <a:ext uri="{0D108BD9-81ED-4DB2-BD59-A6C34878D82A}">
                    <a16:rowId xmlns:a16="http://schemas.microsoft.com/office/drawing/2014/main" val="10002"/>
                  </a:ext>
                </a:extLst>
              </a:tr>
              <a:tr h="1371600">
                <a:tc>
                  <a:txBody>
                    <a:bodyPr/>
                    <a:lstStyle/>
                    <a:p>
                      <a:pPr algn="l"/>
                      <a:r>
                        <a:rPr lang="hr-HR" sz="1200" b="1" noProof="0">
                          <a:latin typeface="Calibri"/>
                        </a:rPr>
                        <a:t>Vrijednosti pokazatelja</a:t>
                      </a:r>
                    </a:p>
                  </a:txBody>
                  <a:tcPr marL="73152" marR="73152">
                    <a:solidFill>
                      <a:srgbClr val="F2F2F2"/>
                    </a:solidFill>
                  </a:tcPr>
                </a:tc>
                <a:tc>
                  <a:txBody>
                    <a:bodyPr/>
                    <a:lstStyle/>
                    <a:p>
                      <a:pPr algn="l"/>
                      <a:r>
                        <a:rPr lang="hr-HR" sz="1200" b="1" noProof="0" dirty="0">
                          <a:latin typeface="Calibri"/>
                        </a:rPr>
                        <a:t>Početna: 23.105 | Ključna točka: 68.105 | Ciljana: 113.105</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42.667,93</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20.000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62.667,93</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2880"/>
            <a:ext cx="11247120" cy="548640"/>
          </a:xfrm>
          <a:prstGeom prst="rect">
            <a:avLst/>
          </a:prstGeom>
          <a:noFill/>
        </p:spPr>
        <p:txBody>
          <a:bodyPr wrap="none">
            <a:spAutoFit/>
          </a:bodyPr>
          <a:lstStyle/>
          <a:p>
            <a:pPr algn="l"/>
            <a:r>
              <a:rPr sz="2400" b="1">
                <a:latin typeface="Calibri"/>
              </a:rPr>
              <a:t>Poticanje otvorene znanosti</a:t>
            </a:r>
          </a:p>
        </p:txBody>
      </p:sp>
      <p:sp>
        <p:nvSpPr>
          <p:cNvPr id="3" name="TextBox 2"/>
          <p:cNvSpPr txBox="1"/>
          <p:nvPr/>
        </p:nvSpPr>
        <p:spPr>
          <a:xfrm>
            <a:off x="457200" y="777240"/>
            <a:ext cx="11247120" cy="320040"/>
          </a:xfrm>
          <a:prstGeom prst="rect">
            <a:avLst/>
          </a:prstGeom>
          <a:noFill/>
        </p:spPr>
        <p:txBody>
          <a:bodyPr wrap="none">
            <a:spAutoFit/>
          </a:bodyPr>
          <a:lstStyle/>
          <a:p>
            <a:pPr algn="l"/>
            <a:r>
              <a:rPr sz="1200">
                <a:latin typeface="Calibri"/>
              </a:rPr>
              <a:t>Vrsta: Izvedbena | Uredba: Čl.7, st. 5. Internacionalizacija rezultata znanstvenih i umjetničkih projekata i programa | Rok: 01.10.2029</a:t>
            </a:r>
          </a:p>
        </p:txBody>
      </p:sp>
      <p:graphicFrame>
        <p:nvGraphicFramePr>
          <p:cNvPr id="4" name="Table 3"/>
          <p:cNvGraphicFramePr>
            <a:graphicFrameLocks noGrp="1"/>
          </p:cNvGraphicFramePr>
          <p:nvPr>
            <p:extLst>
              <p:ext uri="{D42A27DB-BD31-4B8C-83A1-F6EECF244321}">
                <p14:modId xmlns:p14="http://schemas.microsoft.com/office/powerpoint/2010/main" val="1422437989"/>
              </p:ext>
            </p:extLst>
          </p:nvPr>
        </p:nvGraphicFramePr>
        <p:xfrm>
          <a:off x="457200" y="1143000"/>
          <a:ext cx="7680960" cy="5190309"/>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0000"/>
                    </a:ext>
                  </a:extLst>
                </a:gridCol>
                <a:gridCol w="5577840">
                  <a:extLst>
                    <a:ext uri="{9D8B030D-6E8A-4147-A177-3AD203B41FA5}">
                      <a16:colId xmlns:a16="http://schemas.microsoft.com/office/drawing/2014/main" val="20001"/>
                    </a:ext>
                  </a:extLst>
                </a:gridCol>
              </a:tblGrid>
              <a:tr h="1371600">
                <a:tc>
                  <a:txBody>
                    <a:bodyPr/>
                    <a:lstStyle/>
                    <a:p>
                      <a:pPr algn="l"/>
                      <a:r>
                        <a:rPr lang="hr-HR" sz="1200" b="1" noProof="0">
                          <a:solidFill>
                            <a:schemeClr val="tx1"/>
                          </a:solidFill>
                          <a:latin typeface="Calibri"/>
                        </a:rPr>
                        <a:t>Opis aktivnosti (EFRI)</a:t>
                      </a:r>
                    </a:p>
                  </a:txBody>
                  <a:tcPr marL="73152" marR="73152">
                    <a:solidFill>
                      <a:srgbClr val="F2F2F2"/>
                    </a:solidFill>
                  </a:tcPr>
                </a:tc>
                <a:tc>
                  <a:txBody>
                    <a:bodyPr/>
                    <a:lstStyle/>
                    <a:p>
                      <a:pPr algn="l"/>
                      <a:r>
                        <a:rPr lang="hr-HR" sz="1000" b="0" noProof="0" dirty="0">
                          <a:latin typeface="Calibri"/>
                        </a:rPr>
                        <a:t>• Ova aktivnost je predviđena za poticanje sudjelovanja u aktivnostima vezanim uz otvorenu znanost.</a:t>
                      </a:r>
                    </a:p>
                    <a:p>
                      <a:pPr algn="l"/>
                      <a:r>
                        <a:rPr lang="hr-HR" sz="1000" b="0" noProof="0" dirty="0">
                          <a:latin typeface="Calibri"/>
                        </a:rPr>
                        <a:t>• Male financijske podrške bit će dodijeljene timovima koji su objavili Open Access radove u SCOPUS i </a:t>
                      </a:r>
                      <a:r>
                        <a:rPr lang="hr-HR" sz="1000" b="0" noProof="0" dirty="0" err="1">
                          <a:latin typeface="Calibri"/>
                        </a:rPr>
                        <a:t>WoSCC</a:t>
                      </a:r>
                      <a:r>
                        <a:rPr lang="hr-HR" sz="1000" b="0" noProof="0" dirty="0">
                          <a:latin typeface="Calibri"/>
                        </a:rPr>
                        <a:t> A1 časopisima od 2026. godine nadalje</a:t>
                      </a:r>
                    </a:p>
                    <a:p>
                      <a:pPr marL="171450" indent="-171450" algn="l">
                        <a:buFont typeface="Arial" panose="020B0604020202020204" pitchFamily="34" charset="0"/>
                        <a:buChar char="•"/>
                      </a:pPr>
                      <a:r>
                        <a:rPr lang="hr-HR" sz="1000" b="1" noProof="0" dirty="0">
                          <a:solidFill>
                            <a:srgbClr val="FF0000"/>
                          </a:solidFill>
                          <a:latin typeface="Calibri"/>
                        </a:rPr>
                        <a:t>Ova potpora, zajedno sa poticanjem objavljivanja u prestižnim časopisima (plaćanje/sufinanciranje APC) tvorit će novi sustav poticanja izvrsnosti u (otvorenoj) znanosti . To će dovesti do revidiranja još uvijek važeće Odluke o nagrađivanju znanosti.  </a:t>
                      </a:r>
                    </a:p>
                    <a:p>
                      <a:pPr algn="l"/>
                      <a:r>
                        <a:rPr lang="hr-HR" sz="1000" b="0" noProof="0" dirty="0">
                          <a:latin typeface="Calibri"/>
                        </a:rPr>
                        <a:t>• Potpore će se dodijeliti na poseban konto znanstvenika, a sredstva će se moći koristiti za sufinanciranje budućih objava Open Access radova u SCOPUS i </a:t>
                      </a:r>
                      <a:r>
                        <a:rPr lang="hr-HR" sz="1000" b="0" noProof="0" dirty="0" err="1">
                          <a:latin typeface="Calibri"/>
                        </a:rPr>
                        <a:t>WoSCC</a:t>
                      </a:r>
                      <a:r>
                        <a:rPr lang="hr-HR" sz="1000" b="0" noProof="0" dirty="0">
                          <a:latin typeface="Calibri"/>
                        </a:rPr>
                        <a:t> (A1 časopisi) istog znanstvenika/istraživačke grupe.</a:t>
                      </a:r>
                    </a:p>
                    <a:p>
                      <a:pPr algn="l"/>
                      <a:r>
                        <a:rPr lang="hr-HR" sz="1000" b="0" noProof="0" dirty="0">
                          <a:latin typeface="Calibri"/>
                        </a:rPr>
                        <a:t>• Financirat će se i edukativne radionice za nastavnike/istraživače organizirana na Fakultetu ili od strane drugih organizacija (trošak predavača, putni trošak).</a:t>
                      </a:r>
                    </a:p>
                  </a:txBody>
                  <a:tcPr marL="73152" marR="73152"/>
                </a:tc>
                <a:extLst>
                  <a:ext uri="{0D108BD9-81ED-4DB2-BD59-A6C34878D82A}">
                    <a16:rowId xmlns:a16="http://schemas.microsoft.com/office/drawing/2014/main" val="10000"/>
                  </a:ext>
                </a:extLst>
              </a:tr>
              <a:tr h="679269">
                <a:tc>
                  <a:txBody>
                    <a:bodyPr/>
                    <a:lstStyle/>
                    <a:p>
                      <a:pPr algn="l"/>
                      <a:r>
                        <a:rPr lang="hr-HR" sz="1200" b="1" noProof="0">
                          <a:latin typeface="Calibri"/>
                        </a:rPr>
                        <a:t>Pokazatelj rezultata</a:t>
                      </a:r>
                    </a:p>
                  </a:txBody>
                  <a:tcPr marL="73152" marR="73152">
                    <a:solidFill>
                      <a:srgbClr val="F2F2F2"/>
                    </a:solidFill>
                  </a:tcPr>
                </a:tc>
                <a:tc>
                  <a:txBody>
                    <a:bodyPr/>
                    <a:lstStyle/>
                    <a:p>
                      <a:pPr algn="l"/>
                      <a:r>
                        <a:rPr lang="hr-HR" sz="1100" b="0" noProof="0" dirty="0">
                          <a:latin typeface="Calibri"/>
                        </a:rPr>
                        <a:t>Broj provedenih mjera i uvedenih alata za poticanje politike otvorene znanosti</a:t>
                      </a:r>
                    </a:p>
                  </a:txBody>
                  <a:tcPr marL="73152" marR="73152"/>
                </a:tc>
                <a:extLst>
                  <a:ext uri="{0D108BD9-81ED-4DB2-BD59-A6C34878D82A}">
                    <a16:rowId xmlns:a16="http://schemas.microsoft.com/office/drawing/2014/main" val="10001"/>
                  </a:ext>
                </a:extLst>
              </a:tr>
              <a:tr h="1371600">
                <a:tc>
                  <a:txBody>
                    <a:bodyPr/>
                    <a:lstStyle/>
                    <a:p>
                      <a:pPr algn="l"/>
                      <a:r>
                        <a:rPr lang="hr-HR" sz="1200" b="1" noProof="0">
                          <a:latin typeface="Calibri"/>
                        </a:rPr>
                        <a:t>Opis pokazatelja</a:t>
                      </a:r>
                    </a:p>
                  </a:txBody>
                  <a:tcPr marL="73152" marR="73152">
                    <a:solidFill>
                      <a:srgbClr val="F2F2F2"/>
                    </a:solidFill>
                  </a:tcPr>
                </a:tc>
                <a:tc>
                  <a:txBody>
                    <a:bodyPr/>
                    <a:lstStyle/>
                    <a:p>
                      <a:pPr algn="l"/>
                      <a:r>
                        <a:rPr lang="hr-HR" sz="1000" b="0" noProof="0">
                          <a:latin typeface="Calibri"/>
                        </a:rPr>
                        <a:t>• Pokazatelj mjeri broj konkretnih mjera koje je institucija poduzela i alata koje je uvela kako bi potaknula i podržala politiku otvorene znanosti.</a:t>
                      </a:r>
                    </a:p>
                    <a:p>
                      <a:pPr algn="l"/>
                      <a:r>
                        <a:rPr lang="hr-HR" sz="1000" b="0" noProof="0">
                          <a:latin typeface="Calibri"/>
                        </a:rPr>
                        <a:t>• To može uključivati aktivnosti kao što su usvajanje smjernica za otvorenu znanost, organizacija edukativnih radionica o otvorenoj znanosti, razvoj otvorenih istraživačkih platformi ili alata, podrška istraživačima u dijeljenju podataka, te sudjelovanje u inicijativama koje promiču otvorenu znanost.</a:t>
                      </a:r>
                    </a:p>
                  </a:txBody>
                  <a:tcPr marL="73152" marR="73152"/>
                </a:tc>
                <a:extLst>
                  <a:ext uri="{0D108BD9-81ED-4DB2-BD59-A6C34878D82A}">
                    <a16:rowId xmlns:a16="http://schemas.microsoft.com/office/drawing/2014/main" val="10002"/>
                  </a:ext>
                </a:extLst>
              </a:tr>
              <a:tr h="1371600">
                <a:tc>
                  <a:txBody>
                    <a:bodyPr/>
                    <a:lstStyle/>
                    <a:p>
                      <a:pPr algn="l"/>
                      <a:r>
                        <a:rPr lang="hr-HR" sz="1200" b="1" noProof="0">
                          <a:latin typeface="Calibri"/>
                        </a:rPr>
                        <a:t>Vrijednosti pokazatelja</a:t>
                      </a:r>
                    </a:p>
                  </a:txBody>
                  <a:tcPr marL="73152" marR="73152">
                    <a:solidFill>
                      <a:srgbClr val="F2F2F2"/>
                    </a:solidFill>
                  </a:tcPr>
                </a:tc>
                <a:tc>
                  <a:txBody>
                    <a:bodyPr/>
                    <a:lstStyle/>
                    <a:p>
                      <a:pPr algn="l"/>
                      <a:r>
                        <a:rPr lang="hr-HR" sz="1200" b="1" noProof="0" dirty="0">
                          <a:latin typeface="Calibri"/>
                        </a:rPr>
                        <a:t>Početna: 0 | Ključna točka: 2 | Ciljana: 4</a:t>
                      </a:r>
                    </a:p>
                  </a:txBody>
                  <a:tcPr marL="73152" marR="73152"/>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8321040" y="1143000"/>
          <a:ext cx="3410712" cy="2011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581912">
                  <a:extLst>
                    <a:ext uri="{9D8B030D-6E8A-4147-A177-3AD203B41FA5}">
                      <a16:colId xmlns:a16="http://schemas.microsoft.com/office/drawing/2014/main" val="20001"/>
                    </a:ext>
                  </a:extLst>
                </a:gridCol>
              </a:tblGrid>
              <a:tr h="502920">
                <a:tc>
                  <a:txBody>
                    <a:bodyPr/>
                    <a:lstStyle/>
                    <a:p>
                      <a:pPr algn="ctr"/>
                      <a:r>
                        <a:rPr sz="1200" b="1">
                          <a:latin typeface="Calibri"/>
                        </a:rPr>
                        <a:t>Financiranje</a:t>
                      </a:r>
                    </a:p>
                  </a:txBody>
                  <a:tcPr>
                    <a:solidFill>
                      <a:srgbClr val="E6E6E6"/>
                    </a:solidFill>
                  </a:tcPr>
                </a:tc>
                <a:tc>
                  <a:txBody>
                    <a:bodyPr/>
                    <a:lstStyle/>
                    <a:p>
                      <a:pPr algn="ctr"/>
                      <a:r>
                        <a:rPr sz="1200" b="1">
                          <a:latin typeface="Calibri"/>
                        </a:rPr>
                        <a:t>Iznos</a:t>
                      </a:r>
                    </a:p>
                  </a:txBody>
                  <a:tcPr>
                    <a:solidFill>
                      <a:srgbClr val="E6E6E6"/>
                    </a:solidFill>
                  </a:tcPr>
                </a:tc>
                <a:extLst>
                  <a:ext uri="{0D108BD9-81ED-4DB2-BD59-A6C34878D82A}">
                    <a16:rowId xmlns:a16="http://schemas.microsoft.com/office/drawing/2014/main" val="10000"/>
                  </a:ext>
                </a:extLst>
              </a:tr>
              <a:tr h="502920">
                <a:tc>
                  <a:txBody>
                    <a:bodyPr/>
                    <a:lstStyle/>
                    <a:p>
                      <a:pPr algn="l"/>
                      <a:r>
                        <a:rPr sz="1200" b="1">
                          <a:latin typeface="Calibri"/>
                        </a:rPr>
                        <a:t>PU</a:t>
                      </a:r>
                    </a:p>
                  </a:txBody>
                  <a:tcPr/>
                </a:tc>
                <a:tc>
                  <a:txBody>
                    <a:bodyPr/>
                    <a:lstStyle/>
                    <a:p>
                      <a:pPr algn="r"/>
                      <a:r>
                        <a:rPr sz="1200" b="0">
                          <a:latin typeface="Calibri"/>
                        </a:rPr>
                        <a:t>8.469,06</a:t>
                      </a:r>
                    </a:p>
                  </a:txBody>
                  <a:tcPr/>
                </a:tc>
                <a:extLst>
                  <a:ext uri="{0D108BD9-81ED-4DB2-BD59-A6C34878D82A}">
                    <a16:rowId xmlns:a16="http://schemas.microsoft.com/office/drawing/2014/main" val="10001"/>
                  </a:ext>
                </a:extLst>
              </a:tr>
              <a:tr h="502920">
                <a:tc>
                  <a:txBody>
                    <a:bodyPr/>
                    <a:lstStyle/>
                    <a:p>
                      <a:pPr algn="l"/>
                      <a:r>
                        <a:rPr sz="1200" b="1">
                          <a:latin typeface="Calibri"/>
                        </a:rPr>
                        <a:t>Sufinanciranje</a:t>
                      </a:r>
                    </a:p>
                  </a:txBody>
                  <a:tcPr/>
                </a:tc>
                <a:tc>
                  <a:txBody>
                    <a:bodyPr/>
                    <a:lstStyle/>
                    <a:p>
                      <a:pPr algn="r"/>
                      <a:r>
                        <a:rPr sz="1200" b="0">
                          <a:latin typeface="Calibri"/>
                        </a:rPr>
                        <a:t>37.000</a:t>
                      </a:r>
                    </a:p>
                  </a:txBody>
                  <a:tcPr/>
                </a:tc>
                <a:extLst>
                  <a:ext uri="{0D108BD9-81ED-4DB2-BD59-A6C34878D82A}">
                    <a16:rowId xmlns:a16="http://schemas.microsoft.com/office/drawing/2014/main" val="10002"/>
                  </a:ext>
                </a:extLst>
              </a:tr>
              <a:tr h="502920">
                <a:tc>
                  <a:txBody>
                    <a:bodyPr/>
                    <a:lstStyle/>
                    <a:p>
                      <a:pPr algn="l"/>
                      <a:r>
                        <a:rPr sz="1200" b="1">
                          <a:latin typeface="Calibri"/>
                        </a:rPr>
                        <a:t>Ukupno</a:t>
                      </a:r>
                    </a:p>
                  </a:txBody>
                  <a:tcPr/>
                </a:tc>
                <a:tc>
                  <a:txBody>
                    <a:bodyPr/>
                    <a:lstStyle/>
                    <a:p>
                      <a:pPr algn="r"/>
                      <a:r>
                        <a:rPr sz="1200" b="0">
                          <a:latin typeface="Calibri"/>
                        </a:rPr>
                        <a:t>45.469,06</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560</TotalTime>
  <Words>4564</Words>
  <Application>Microsoft Office PowerPoint</Application>
  <PresentationFormat>Widescreen</PresentationFormat>
  <Paragraphs>352</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EBA</vt:lpstr>
      <vt:lpstr>Praćenje NPOO projekata</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Ana</dc:creator>
  <cp:keywords/>
  <dc:description>generated using python-pptx</dc:description>
  <cp:lastModifiedBy>Ana Bobinac</cp:lastModifiedBy>
  <cp:revision>32</cp:revision>
  <dcterms:created xsi:type="dcterms:W3CDTF">2013-01-27T09:14:16Z</dcterms:created>
  <dcterms:modified xsi:type="dcterms:W3CDTF">2026-02-11T12:46:57Z</dcterms:modified>
  <cp:category/>
</cp:coreProperties>
</file>