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60" r:id="rId5"/>
    <p:sldId id="261" r:id="rId6"/>
    <p:sldId id="262" r:id="rId7"/>
    <p:sldId id="263" r:id="rId8"/>
    <p:sldId id="264" r:id="rId9"/>
    <p:sldId id="267" r:id="rId10"/>
    <p:sldId id="269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6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9" autoAdjust="0"/>
    <p:restoredTop sz="92906" autoAdjust="0"/>
  </p:normalViewPr>
  <p:slideViewPr>
    <p:cSldViewPr>
      <p:cViewPr varScale="1">
        <p:scale>
          <a:sx n="107" d="100"/>
          <a:sy n="107" d="100"/>
        </p:scale>
        <p:origin x="177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5777D-5199-40B8-B3FA-55C85AEB9582}" type="datetimeFigureOut">
              <a:rPr lang="hr-HR" smtClean="0"/>
              <a:t>9.7.2019.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BF4CD-19FD-48E2-8ACA-23F393867D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4040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F4E57-6FF4-4B73-BA44-59E93244DABD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5FF71-F67B-4C75-8D3E-9069AB45C5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2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5FF71-F67B-4C75-8D3E-9069AB45C5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73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5FF71-F67B-4C75-8D3E-9069AB45C5C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81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5FF71-F67B-4C75-8D3E-9069AB45C5C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32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5FF71-F67B-4C75-8D3E-9069AB45C5C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5FF71-F67B-4C75-8D3E-9069AB45C5C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5FF71-F67B-4C75-8D3E-9069AB45C5C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7BDC-4C43-4ECC-992D-38610B5D0B87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C2ED-BA8F-4827-8FC5-386D51F1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7BDC-4C43-4ECC-992D-38610B5D0B87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C2ED-BA8F-4827-8FC5-386D51F1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7BDC-4C43-4ECC-992D-38610B5D0B87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C2ED-BA8F-4827-8FC5-386D51F1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7BDC-4C43-4ECC-992D-38610B5D0B87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C2ED-BA8F-4827-8FC5-386D51F1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7BDC-4C43-4ECC-992D-38610B5D0B87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C2ED-BA8F-4827-8FC5-386D51F1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7BDC-4C43-4ECC-992D-38610B5D0B87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C2ED-BA8F-4827-8FC5-386D51F1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7BDC-4C43-4ECC-992D-38610B5D0B87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C2ED-BA8F-4827-8FC5-386D51F1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7BDC-4C43-4ECC-992D-38610B5D0B87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C2ED-BA8F-4827-8FC5-386D51F1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7BDC-4C43-4ECC-992D-38610B5D0B87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C2ED-BA8F-4827-8FC5-386D51F1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7BDC-4C43-4ECC-992D-38610B5D0B87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C2ED-BA8F-4827-8FC5-386D51F1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7BDC-4C43-4ECC-992D-38610B5D0B87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C2ED-BA8F-4827-8FC5-386D51F1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17BDC-4C43-4ECC-992D-38610B5D0B87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6C2ED-BA8F-4827-8FC5-386D51F1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fri.uniri.h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pak.crolib.hr/cgi-bin/zelko?stt_crolib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opak.crolib.hr/bnew/search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vkri.uniri.hr/index.php/knjiznicni-sustav-sveucilista/baze-podatak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nlinebaze.irb.hr/prirucnik" TargetMode="External"/><Relationship Id="rId5" Type="http://schemas.openxmlformats.org/officeDocument/2006/relationships/hyperlink" Target="http://onlinebaze.irb.hr/" TargetMode="External"/><Relationship Id="rId4" Type="http://schemas.openxmlformats.org/officeDocument/2006/relationships/hyperlink" Target="http://baze.nsk.h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to do a literature search</a:t>
            </a:r>
            <a:r>
              <a:rPr lang="hr-HR" b="1" dirty="0" smtClean="0"/>
              <a:t>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Faculty of Economics and Business in Rijeka Library Catalog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vi-VN" dirty="0" smtClean="0"/>
              <a:t> -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Bibliographic databases </a:t>
            </a:r>
            <a:r>
              <a:rPr lang="en-US" b="1" dirty="0" smtClean="0"/>
              <a:t>– </a:t>
            </a:r>
            <a:r>
              <a:rPr lang="en-US" dirty="0" smtClean="0">
                <a:latin typeface="Arial (Body)"/>
              </a:rPr>
              <a:t>contain information on papers published in </a:t>
            </a:r>
            <a:r>
              <a:rPr lang="en-US" dirty="0" err="1" smtClean="0">
                <a:latin typeface="Arial (Body)"/>
              </a:rPr>
              <a:t>vario</a:t>
            </a:r>
            <a:r>
              <a:rPr lang="hr-HR" dirty="0" smtClean="0">
                <a:latin typeface="Arial (Body)"/>
              </a:rPr>
              <a:t>u</a:t>
            </a:r>
            <a:r>
              <a:rPr lang="en-US" dirty="0" smtClean="0">
                <a:latin typeface="Arial (Body)"/>
              </a:rPr>
              <a:t>s publications with information about the author, the title, summary, the year of publication…</a:t>
            </a:r>
            <a:endParaRPr lang="en-US" dirty="0" smtClean="0"/>
          </a:p>
          <a:p>
            <a:pPr>
              <a:buNone/>
            </a:pPr>
            <a:r>
              <a:rPr lang="vi-VN" dirty="0" smtClean="0"/>
              <a:t> </a:t>
            </a:r>
            <a:r>
              <a:rPr lang="hr-HR" dirty="0" smtClean="0"/>
              <a:t>- </a:t>
            </a:r>
            <a:r>
              <a:rPr lang="en-US" b="1" dirty="0" smtClean="0">
                <a:latin typeface="Arial (Body)"/>
              </a:rPr>
              <a:t>Citation databases </a:t>
            </a:r>
            <a:r>
              <a:rPr lang="en-US" dirty="0" smtClean="0">
                <a:latin typeface="Arial (Body)"/>
              </a:rPr>
              <a:t>– besides the publications, they provide information on the used literature, references and citations the authors cite at the end of their papers. </a:t>
            </a:r>
          </a:p>
          <a:p>
            <a:pPr>
              <a:buFontTx/>
              <a:buChar char="-"/>
            </a:pPr>
            <a:r>
              <a:rPr lang="en-US" b="1" dirty="0" smtClean="0">
                <a:latin typeface="Arial (Body)"/>
              </a:rPr>
              <a:t>Full-text databases </a:t>
            </a:r>
            <a:r>
              <a:rPr lang="vi-VN" dirty="0" smtClean="0"/>
              <a:t>– </a:t>
            </a:r>
            <a:r>
              <a:rPr lang="en-US" dirty="0" smtClean="0">
                <a:latin typeface="Arial (Body)"/>
              </a:rPr>
              <a:t>provide insight into the full-text of a certain paper.</a:t>
            </a:r>
            <a:endParaRPr lang="en-US" dirty="0">
              <a:latin typeface="Arial (Body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How to do a literature </a:t>
            </a:r>
            <a:r>
              <a:rPr lang="hr-HR" b="1" dirty="0" err="1" smtClean="0"/>
              <a:t>search</a:t>
            </a:r>
            <a:r>
              <a:rPr lang="hr-HR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Faculty’s</a:t>
            </a:r>
            <a:r>
              <a:rPr lang="hr-HR" dirty="0" smtClean="0"/>
              <a:t> </a:t>
            </a:r>
            <a:r>
              <a:rPr lang="hr-HR" dirty="0" err="1" smtClean="0"/>
              <a:t>website</a:t>
            </a:r>
            <a:r>
              <a:rPr lang="hr-HR" dirty="0" smtClean="0"/>
              <a:t> </a:t>
            </a:r>
            <a:r>
              <a:rPr lang="hr-HR" dirty="0" smtClean="0">
                <a:hlinkClick r:id="rId3"/>
              </a:rPr>
              <a:t>http://www.efri.uniri.hr</a:t>
            </a:r>
            <a:r>
              <a:rPr lang="hr-HR" dirty="0" smtClean="0"/>
              <a:t> </a:t>
            </a:r>
          </a:p>
          <a:p>
            <a:r>
              <a:rPr lang="en-US" dirty="0" smtClean="0"/>
              <a:t>Select </a:t>
            </a:r>
            <a:r>
              <a:rPr lang="hr-HR" i="1" dirty="0" smtClean="0"/>
              <a:t>Life et EFRI </a:t>
            </a:r>
            <a:r>
              <a:rPr lang="hr-HR" dirty="0" smtClean="0"/>
              <a:t>- </a:t>
            </a:r>
            <a:r>
              <a:rPr lang="en-US" i="1" dirty="0" smtClean="0"/>
              <a:t>Library </a:t>
            </a:r>
            <a:r>
              <a:rPr lang="en-US" dirty="0" smtClean="0"/>
              <a:t>from the navigation menu, and </a:t>
            </a:r>
            <a:r>
              <a:rPr lang="en-US" i="1" dirty="0" smtClean="0"/>
              <a:t>Library </a:t>
            </a:r>
            <a:r>
              <a:rPr lang="hr-HR" i="1" dirty="0" err="1" smtClean="0"/>
              <a:t>Services</a:t>
            </a:r>
            <a:r>
              <a:rPr lang="en-US" i="1" dirty="0" smtClean="0"/>
              <a:t> </a:t>
            </a:r>
            <a:r>
              <a:rPr lang="en-US" dirty="0" smtClean="0"/>
              <a:t>from the drop-down menu </a:t>
            </a:r>
          </a:p>
          <a:p>
            <a:r>
              <a:rPr lang="en-US" dirty="0" smtClean="0"/>
              <a:t>To search the library fund, click </a:t>
            </a:r>
            <a:r>
              <a:rPr lang="en-US" i="1" dirty="0" smtClean="0"/>
              <a:t>Search the Catalog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SEARCH INTERFACE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00192" y="1340768"/>
            <a:ext cx="23762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From the drop-down menu, select what you want to search for: </a:t>
            </a:r>
            <a:r>
              <a:rPr lang="en-US" sz="2800" b="1" dirty="0" smtClean="0"/>
              <a:t>keyword, author browse, title…</a:t>
            </a:r>
            <a:r>
              <a:rPr lang="en-US" sz="2800" dirty="0" smtClean="0"/>
              <a:t> </a:t>
            </a:r>
            <a:r>
              <a:rPr lang="hr-HR" sz="2800" dirty="0" smtClean="0"/>
              <a:t>Enter</a:t>
            </a:r>
            <a:r>
              <a:rPr lang="en-US" sz="2800" dirty="0" smtClean="0"/>
              <a:t> the text and click </a:t>
            </a:r>
          </a:p>
          <a:p>
            <a:r>
              <a:rPr lang="en-US" sz="2800" dirty="0" smtClean="0"/>
              <a:t>BEGIN SEARCH</a:t>
            </a:r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5544616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2240" y="548680"/>
            <a:ext cx="1954560" cy="557748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:</a:t>
            </a:r>
          </a:p>
          <a:p>
            <a:r>
              <a:rPr lang="hr-HR" dirty="0" smtClean="0"/>
              <a:t>Enter</a:t>
            </a:r>
            <a:r>
              <a:rPr lang="en-US" dirty="0" smtClean="0"/>
              <a:t> the title</a:t>
            </a:r>
          </a:p>
          <a:p>
            <a:r>
              <a:rPr lang="en-US" dirty="0" smtClean="0"/>
              <a:t>Begin Search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620688"/>
            <a:ext cx="5832648" cy="542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8183" y="692696"/>
            <a:ext cx="2314600" cy="5721499"/>
          </a:xfrm>
        </p:spPr>
        <p:txBody>
          <a:bodyPr/>
          <a:lstStyle/>
          <a:p>
            <a:r>
              <a:rPr lang="hr-HR" dirty="0" err="1" smtClean="0"/>
              <a:t>Select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title</a:t>
            </a:r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61" y="427856"/>
            <a:ext cx="5743575" cy="61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157192"/>
            <a:ext cx="8435280" cy="151216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title you have selected will be opened in a window like this. Here you can find the basic information about the book and its status: whether it is on loan or free</a:t>
            </a:r>
            <a:r>
              <a:rPr lang="hr-HR" dirty="0" smtClean="0"/>
              <a:t>.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992888" cy="5171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157192"/>
            <a:ext cx="7776864" cy="1545035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If </a:t>
            </a:r>
            <a:r>
              <a:rPr lang="en-US" dirty="0" smtClean="0"/>
              <a:t>the literature you need is not available at the Faculty’s Library, you can do a literature search in </a:t>
            </a:r>
            <a:r>
              <a:rPr lang="en-US" dirty="0" smtClean="0">
                <a:hlinkClick r:id="rId3"/>
              </a:rPr>
              <a:t>other libraries</a:t>
            </a:r>
            <a:r>
              <a:rPr lang="en-US" dirty="0" smtClean="0"/>
              <a:t> or 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union catalog </a:t>
            </a: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6048672" cy="419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USER DATA</a:t>
            </a:r>
            <a:endParaRPr lang="en-US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492896"/>
            <a:ext cx="108012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924944"/>
            <a:ext cx="352839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95536" y="1124744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To check your user data (borrowed books, overdue</a:t>
            </a:r>
            <a:r>
              <a:rPr lang="hr-HR" sz="2800" dirty="0" smtClean="0"/>
              <a:t> </a:t>
            </a:r>
            <a:r>
              <a:rPr lang="hr-HR" sz="2800" dirty="0" err="1" smtClean="0"/>
              <a:t>fines</a:t>
            </a:r>
            <a:r>
              <a:rPr lang="en-US" sz="2800" dirty="0" smtClean="0"/>
              <a:t>, notices), select the </a:t>
            </a:r>
            <a:r>
              <a:rPr lang="en-US" sz="2800" i="1" dirty="0" smtClean="0"/>
              <a:t>User Data </a:t>
            </a:r>
            <a:r>
              <a:rPr lang="en-US" sz="2800" dirty="0" smtClean="0"/>
              <a:t>icon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827584" y="4509120"/>
            <a:ext cx="1152128" cy="936104"/>
          </a:xfrm>
          <a:prstGeom prst="rect">
            <a:avLst/>
          </a:prstGeom>
          <a:solidFill>
            <a:srgbClr val="FF0000">
              <a:alpha val="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832648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Databases available on the University of Rijeka website Electronic </a:t>
            </a:r>
            <a:r>
              <a:rPr lang="hr-HR" sz="2800" b="1" dirty="0" err="1" smtClean="0"/>
              <a:t>Res</a:t>
            </a:r>
            <a:r>
              <a:rPr lang="en-US" sz="2800" b="1" dirty="0" err="1" smtClean="0"/>
              <a:t>ources</a:t>
            </a:r>
            <a:r>
              <a:rPr lang="en-US" sz="2800" b="1" dirty="0" smtClean="0"/>
              <a:t> </a:t>
            </a:r>
            <a:endParaRPr lang="hr-HR" sz="2800" b="1" dirty="0" smtClean="0"/>
          </a:p>
          <a:p>
            <a:pPr marL="0" indent="0">
              <a:buNone/>
            </a:pPr>
            <a:r>
              <a:rPr lang="hr-HR" sz="2800" b="1" dirty="0" smtClean="0"/>
              <a:t>     </a:t>
            </a:r>
            <a:r>
              <a:rPr lang="hr-HR" sz="2800" b="1" dirty="0" smtClean="0">
                <a:hlinkClick r:id="rId3"/>
              </a:rPr>
              <a:t>https</a:t>
            </a:r>
            <a:r>
              <a:rPr lang="hr-HR" sz="2800" b="1" dirty="0">
                <a:hlinkClick r:id="rId3"/>
              </a:rPr>
              <a:t>://</a:t>
            </a:r>
            <a:r>
              <a:rPr lang="hr-HR" sz="2800" b="1" dirty="0" smtClean="0">
                <a:hlinkClick r:id="rId3"/>
              </a:rPr>
              <a:t>www.svkri.uniri.hr/index.php/knjiznicni-sustav- </a:t>
            </a:r>
          </a:p>
          <a:p>
            <a:pPr marL="0" indent="0">
              <a:buNone/>
            </a:pPr>
            <a:r>
              <a:rPr lang="hr-HR" sz="2800" b="1" dirty="0">
                <a:hlinkClick r:id="rId3"/>
              </a:rPr>
              <a:t> </a:t>
            </a:r>
            <a:r>
              <a:rPr lang="hr-HR" sz="2800" b="1" dirty="0" smtClean="0">
                <a:hlinkClick r:id="rId3"/>
              </a:rPr>
              <a:t>    </a:t>
            </a:r>
            <a:r>
              <a:rPr lang="hr-HR" sz="2800" b="1" dirty="0" err="1" smtClean="0">
                <a:hlinkClick r:id="rId3"/>
              </a:rPr>
              <a:t>sveucilista</a:t>
            </a:r>
            <a:r>
              <a:rPr lang="hr-HR" sz="2800" b="1" dirty="0" smtClean="0">
                <a:hlinkClick r:id="rId3"/>
              </a:rPr>
              <a:t>/baze-podataka</a:t>
            </a:r>
            <a:endParaRPr lang="hr-HR" sz="2800" b="1" dirty="0" smtClean="0"/>
          </a:p>
          <a:p>
            <a:r>
              <a:rPr lang="en-US" sz="2800" b="1" dirty="0" smtClean="0"/>
              <a:t>Portal </a:t>
            </a:r>
            <a:r>
              <a:rPr lang="hr-HR" sz="2800" b="1" dirty="0" err="1" smtClean="0"/>
              <a:t>of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electronic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resources</a:t>
            </a:r>
            <a:r>
              <a:rPr lang="hr-HR" sz="2800" b="1" dirty="0" smtClean="0"/>
              <a:t> </a:t>
            </a:r>
            <a:r>
              <a:rPr lang="en-US" sz="2800" b="1" dirty="0" smtClean="0"/>
              <a:t>for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</a:t>
            </a:r>
            <a:r>
              <a:rPr lang="en-US" sz="2800" b="1" dirty="0" smtClean="0"/>
              <a:t>Croatian Academic and Scientific Community </a:t>
            </a:r>
            <a:r>
              <a:rPr lang="hr-HR" sz="2800" b="1" dirty="0" smtClean="0"/>
              <a:t>(Portal elektroničkih izvora za hrvatsku akademsku i znanstvenu zajednicu)</a:t>
            </a:r>
          </a:p>
          <a:p>
            <a:pPr>
              <a:buNone/>
            </a:pPr>
            <a:r>
              <a:rPr lang="hr-HR" sz="2800" b="1" dirty="0" smtClean="0"/>
              <a:t>     </a:t>
            </a:r>
            <a:r>
              <a:rPr lang="hr-HR" sz="2800" b="1" dirty="0" smtClean="0">
                <a:hlinkClick r:id="rId4"/>
              </a:rPr>
              <a:t>http://baze.nsk.hr/</a:t>
            </a:r>
            <a:endParaRPr lang="hr-HR" sz="2800" dirty="0" smtClean="0">
              <a:solidFill>
                <a:schemeClr val="bg1"/>
              </a:solidFill>
            </a:endParaRPr>
          </a:p>
          <a:p>
            <a:r>
              <a:rPr lang="hr-HR" sz="2800" b="1" dirty="0" smtClean="0"/>
              <a:t>Online </a:t>
            </a:r>
            <a:r>
              <a:rPr lang="hr-HR" sz="2800" b="1" dirty="0" err="1" smtClean="0"/>
              <a:t>Database</a:t>
            </a:r>
            <a:r>
              <a:rPr lang="hr-HR" sz="2800" b="1" dirty="0" smtClean="0"/>
              <a:t> Centre (</a:t>
            </a:r>
            <a:r>
              <a:rPr lang="en-US" sz="2800" b="1" dirty="0" smtClean="0"/>
              <a:t>Centar </a:t>
            </a:r>
            <a:r>
              <a:rPr lang="en-US" sz="2800" b="1" dirty="0" err="1" smtClean="0"/>
              <a:t>za</a:t>
            </a:r>
            <a:r>
              <a:rPr lang="en-US" sz="2800" b="1" dirty="0" smtClean="0"/>
              <a:t> online </a:t>
            </a:r>
            <a:r>
              <a:rPr lang="en-US" sz="2800" b="1" dirty="0" err="1" smtClean="0"/>
              <a:t>baze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podataka</a:t>
            </a:r>
            <a:r>
              <a:rPr lang="hr-HR" sz="2800" b="1" dirty="0" smtClean="0"/>
              <a:t>)  </a:t>
            </a:r>
            <a:r>
              <a:rPr lang="hr-HR" sz="2800" b="1" dirty="0">
                <a:hlinkClick r:id="rId5"/>
              </a:rPr>
              <a:t>http://onlinebaze.irb.hr</a:t>
            </a:r>
            <a:r>
              <a:rPr lang="hr-HR" sz="2800" b="1" dirty="0" smtClean="0">
                <a:hlinkClick r:id="rId5"/>
              </a:rPr>
              <a:t>/</a:t>
            </a:r>
            <a:endParaRPr lang="hr-HR" sz="2800" b="1" dirty="0" smtClean="0"/>
          </a:p>
          <a:p>
            <a:r>
              <a:rPr lang="hr-HR" sz="2800" b="1" dirty="0" err="1" smtClean="0"/>
              <a:t>Online</a:t>
            </a:r>
            <a:r>
              <a:rPr lang="hr-HR" sz="2800" b="1" dirty="0" smtClean="0"/>
              <a:t> Search Manual (</a:t>
            </a:r>
            <a:r>
              <a:rPr lang="en-US" sz="2800" b="1" dirty="0" smtClean="0"/>
              <a:t>Online </a:t>
            </a:r>
            <a:r>
              <a:rPr lang="en-US" sz="2800" b="1" dirty="0" err="1" smtClean="0"/>
              <a:t>priručnik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za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pretraživanje</a:t>
            </a:r>
            <a:r>
              <a:rPr lang="hr-HR" sz="2800" b="1" dirty="0" smtClean="0"/>
              <a:t>)   </a:t>
            </a:r>
            <a:r>
              <a:rPr lang="hr-HR" sz="2800" b="1" dirty="0">
                <a:hlinkClick r:id="rId6"/>
              </a:rPr>
              <a:t>http://</a:t>
            </a:r>
            <a:r>
              <a:rPr lang="hr-HR" sz="2800" b="1" dirty="0" smtClean="0">
                <a:hlinkClick r:id="rId6"/>
              </a:rPr>
              <a:t>onlinebaze.irb.hr/</a:t>
            </a:r>
            <a:r>
              <a:rPr lang="hr-HR" sz="2800" b="1" dirty="0" err="1" smtClean="0">
                <a:hlinkClick r:id="rId6"/>
              </a:rPr>
              <a:t>prirucnik</a:t>
            </a:r>
            <a:endParaRPr lang="hr-HR" sz="2800" b="1" dirty="0" smtClean="0"/>
          </a:p>
          <a:p>
            <a:pPr>
              <a:buNone/>
            </a:pPr>
            <a:endParaRPr lang="hr-H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</TotalTime>
  <Words>336</Words>
  <Application>Microsoft Office PowerPoint</Application>
  <PresentationFormat>On-screen Show (4:3)</PresentationFormat>
  <Paragraphs>35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(Body)</vt:lpstr>
      <vt:lpstr>Calibri</vt:lpstr>
      <vt:lpstr>Office Theme</vt:lpstr>
      <vt:lpstr>How to do a literature search?</vt:lpstr>
      <vt:lpstr>How to do a literature search?</vt:lpstr>
      <vt:lpstr>SEARCH INTERFACE</vt:lpstr>
      <vt:lpstr>PowerPoint Presentation</vt:lpstr>
      <vt:lpstr>PowerPoint Presentation</vt:lpstr>
      <vt:lpstr>PowerPoint Presentation</vt:lpstr>
      <vt:lpstr>PowerPoint Presentation</vt:lpstr>
      <vt:lpstr>USER DATA</vt:lpstr>
      <vt:lpstr>DATABASES</vt:lpstr>
      <vt:lpstr>DATABASES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pronaći literaturu?</dc:title>
  <dc:creator>Tina</dc:creator>
  <cp:lastModifiedBy>Diana</cp:lastModifiedBy>
  <cp:revision>79</cp:revision>
  <cp:lastPrinted>2019-07-08T11:05:08Z</cp:lastPrinted>
  <dcterms:created xsi:type="dcterms:W3CDTF">2013-02-04T09:16:14Z</dcterms:created>
  <dcterms:modified xsi:type="dcterms:W3CDTF">2019-07-09T06:31:32Z</dcterms:modified>
</cp:coreProperties>
</file>